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7" r:id="rId3"/>
    <p:sldId id="258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7866" autoAdjust="0"/>
  </p:normalViewPr>
  <p:slideViewPr>
    <p:cSldViewPr snapToGrid="0">
      <p:cViewPr varScale="1">
        <p:scale>
          <a:sx n="63" d="100"/>
          <a:sy n="63" d="100"/>
        </p:scale>
        <p:origin x="14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82CD5-07C7-4430-B352-BABAE6EAF2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4D457D-8E7B-4A4A-A947-E14B254BD1F2}">
      <dgm:prSet/>
      <dgm:spPr/>
      <dgm:t>
        <a:bodyPr/>
        <a:lstStyle/>
        <a:p>
          <a:r>
            <a:rPr lang="en-US" dirty="0"/>
            <a:t>Apparatus Mobile Radio Replacement</a:t>
          </a:r>
        </a:p>
      </dgm:t>
    </dgm:pt>
    <dgm:pt modelId="{CF857BFD-EABC-430B-B5B0-6AB242A7018F}" type="parTrans" cxnId="{F0049322-12A3-4006-94B9-1017D72D1922}">
      <dgm:prSet/>
      <dgm:spPr/>
      <dgm:t>
        <a:bodyPr/>
        <a:lstStyle/>
        <a:p>
          <a:endParaRPr lang="en-US"/>
        </a:p>
      </dgm:t>
    </dgm:pt>
    <dgm:pt modelId="{82905CD2-5B38-4AF6-972F-7DDA4882EB13}" type="sibTrans" cxnId="{F0049322-12A3-4006-94B9-1017D72D1922}">
      <dgm:prSet/>
      <dgm:spPr/>
      <dgm:t>
        <a:bodyPr/>
        <a:lstStyle/>
        <a:p>
          <a:endParaRPr lang="en-US"/>
        </a:p>
      </dgm:t>
    </dgm:pt>
    <dgm:pt modelId="{923C1158-9A43-4AB7-B8A8-D5D4A6BEBB75}">
      <dgm:prSet/>
      <dgm:spPr/>
      <dgm:t>
        <a:bodyPr/>
        <a:lstStyle/>
        <a:p>
          <a:r>
            <a:rPr lang="en-US"/>
            <a:t>Ladder-1 Replacement</a:t>
          </a:r>
        </a:p>
      </dgm:t>
    </dgm:pt>
    <dgm:pt modelId="{8DBF6C40-A292-47DF-8B74-492F6C6B6E2F}" type="parTrans" cxnId="{DCEB1979-91E5-446B-B7E0-82DFAB8EC3E0}">
      <dgm:prSet/>
      <dgm:spPr/>
      <dgm:t>
        <a:bodyPr/>
        <a:lstStyle/>
        <a:p>
          <a:endParaRPr lang="en-US"/>
        </a:p>
      </dgm:t>
    </dgm:pt>
    <dgm:pt modelId="{BDEAC0E7-34C6-43BF-9A4B-FB684540350C}" type="sibTrans" cxnId="{DCEB1979-91E5-446B-B7E0-82DFAB8EC3E0}">
      <dgm:prSet/>
      <dgm:spPr/>
      <dgm:t>
        <a:bodyPr/>
        <a:lstStyle/>
        <a:p>
          <a:endParaRPr lang="en-US"/>
        </a:p>
      </dgm:t>
    </dgm:pt>
    <dgm:pt modelId="{69875225-DD46-4D86-BCB5-8CC2F419F727}">
      <dgm:prSet/>
      <dgm:spPr/>
      <dgm:t>
        <a:bodyPr/>
        <a:lstStyle/>
        <a:p>
          <a:r>
            <a:rPr lang="en-US"/>
            <a:t>Purchase of new Utility Vehicle (UTV)</a:t>
          </a:r>
        </a:p>
      </dgm:t>
    </dgm:pt>
    <dgm:pt modelId="{6F841308-B49C-4D84-9535-D58D207C8AED}" type="parTrans" cxnId="{FB4D6268-5076-4129-BA80-9AAAA921C0B3}">
      <dgm:prSet/>
      <dgm:spPr/>
      <dgm:t>
        <a:bodyPr/>
        <a:lstStyle/>
        <a:p>
          <a:endParaRPr lang="en-US"/>
        </a:p>
      </dgm:t>
    </dgm:pt>
    <dgm:pt modelId="{E2B7E7B9-9662-4574-86EA-A30E340B0D38}" type="sibTrans" cxnId="{FB4D6268-5076-4129-BA80-9AAAA921C0B3}">
      <dgm:prSet/>
      <dgm:spPr/>
      <dgm:t>
        <a:bodyPr/>
        <a:lstStyle/>
        <a:p>
          <a:endParaRPr lang="en-US"/>
        </a:p>
      </dgm:t>
    </dgm:pt>
    <dgm:pt modelId="{F61608FA-90EB-49C8-9DB1-BB8487D7AA3C}">
      <dgm:prSet/>
      <dgm:spPr/>
      <dgm:t>
        <a:bodyPr/>
        <a:lstStyle/>
        <a:p>
          <a:r>
            <a:rPr lang="en-US"/>
            <a:t>Purchase of Forestry Equipment</a:t>
          </a:r>
        </a:p>
      </dgm:t>
    </dgm:pt>
    <dgm:pt modelId="{1D116905-A143-420A-85BF-665A32F31AA4}" type="parTrans" cxnId="{8E45E37B-0FD5-48B6-9EAE-272883DE43DA}">
      <dgm:prSet/>
      <dgm:spPr/>
      <dgm:t>
        <a:bodyPr/>
        <a:lstStyle/>
        <a:p>
          <a:endParaRPr lang="en-US"/>
        </a:p>
      </dgm:t>
    </dgm:pt>
    <dgm:pt modelId="{1ED7CE52-2F7D-41B3-9201-1AF08913781E}" type="sibTrans" cxnId="{8E45E37B-0FD5-48B6-9EAE-272883DE43DA}">
      <dgm:prSet/>
      <dgm:spPr/>
      <dgm:t>
        <a:bodyPr/>
        <a:lstStyle/>
        <a:p>
          <a:endParaRPr lang="en-US"/>
        </a:p>
      </dgm:t>
    </dgm:pt>
    <dgm:pt modelId="{B3B85AC2-CD7A-41D5-9CA4-B30F921C7964}">
      <dgm:prSet/>
      <dgm:spPr/>
      <dgm:t>
        <a:bodyPr/>
        <a:lstStyle/>
        <a:p>
          <a:r>
            <a:rPr lang="en-US" dirty="0"/>
            <a:t>Funding for Assistance to Fire Fighter Grant (AFG) </a:t>
          </a:r>
        </a:p>
      </dgm:t>
    </dgm:pt>
    <dgm:pt modelId="{B272B9E0-2147-4476-848B-1F1CF040FE1F}" type="parTrans" cxnId="{49391DF2-C414-4738-9C41-F7F5ED674ABD}">
      <dgm:prSet/>
      <dgm:spPr/>
      <dgm:t>
        <a:bodyPr/>
        <a:lstStyle/>
        <a:p>
          <a:endParaRPr lang="en-US"/>
        </a:p>
      </dgm:t>
    </dgm:pt>
    <dgm:pt modelId="{9F9D9C9D-BE7F-43FA-9338-8FD718898E7C}" type="sibTrans" cxnId="{49391DF2-C414-4738-9C41-F7F5ED674ABD}">
      <dgm:prSet/>
      <dgm:spPr/>
      <dgm:t>
        <a:bodyPr/>
        <a:lstStyle/>
        <a:p>
          <a:endParaRPr lang="en-US"/>
        </a:p>
      </dgm:t>
    </dgm:pt>
    <dgm:pt modelId="{18F84F23-EFB8-49E9-A29B-BE27AB6C3B75}">
      <dgm:prSet/>
      <dgm:spPr/>
      <dgm:t>
        <a:bodyPr/>
        <a:lstStyle/>
        <a:p>
          <a:r>
            <a:rPr lang="en-US" dirty="0"/>
            <a:t>Funding for </a:t>
          </a:r>
          <a:r>
            <a:rPr lang="en-US" dirty="0" err="1"/>
            <a:t>MassTrail</a:t>
          </a:r>
          <a:r>
            <a:rPr lang="en-US" dirty="0"/>
            <a:t> Grant</a:t>
          </a:r>
        </a:p>
      </dgm:t>
    </dgm:pt>
    <dgm:pt modelId="{64474834-0966-4FC5-A4F7-6ED47019DFAE}" type="parTrans" cxnId="{C078E1A0-D7B3-4B99-B27A-9640A6F6B481}">
      <dgm:prSet/>
      <dgm:spPr/>
      <dgm:t>
        <a:bodyPr/>
        <a:lstStyle/>
        <a:p>
          <a:endParaRPr lang="en-US"/>
        </a:p>
      </dgm:t>
    </dgm:pt>
    <dgm:pt modelId="{12F2C944-072A-464B-A6D8-42C2EA9255C0}" type="sibTrans" cxnId="{C078E1A0-D7B3-4B99-B27A-9640A6F6B481}">
      <dgm:prSet/>
      <dgm:spPr/>
      <dgm:t>
        <a:bodyPr/>
        <a:lstStyle/>
        <a:p>
          <a:endParaRPr lang="en-US"/>
        </a:p>
      </dgm:t>
    </dgm:pt>
    <dgm:pt modelId="{C3ED378B-0E52-43DA-857B-177760D553E5}" type="pres">
      <dgm:prSet presAssocID="{2DE82CD5-07C7-4430-B352-BABAE6EAF269}" presName="linear" presStyleCnt="0">
        <dgm:presLayoutVars>
          <dgm:animLvl val="lvl"/>
          <dgm:resizeHandles val="exact"/>
        </dgm:presLayoutVars>
      </dgm:prSet>
      <dgm:spPr/>
    </dgm:pt>
    <dgm:pt modelId="{256DF5A3-92FE-4EBB-86D6-8A2B4CFEB238}" type="pres">
      <dgm:prSet presAssocID="{4F4D457D-8E7B-4A4A-A947-E14B254BD1F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0A40E4C-B51C-4E89-9997-966A0A4D8E78}" type="pres">
      <dgm:prSet presAssocID="{82905CD2-5B38-4AF6-972F-7DDA4882EB13}" presName="spacer" presStyleCnt="0"/>
      <dgm:spPr/>
    </dgm:pt>
    <dgm:pt modelId="{E8946339-69A9-4FFF-804C-A3F196B64C4D}" type="pres">
      <dgm:prSet presAssocID="{923C1158-9A43-4AB7-B8A8-D5D4A6BEBB7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924EC02B-52B1-48A8-B2AE-6BA0F19B5BF5}" type="pres">
      <dgm:prSet presAssocID="{BDEAC0E7-34C6-43BF-9A4B-FB684540350C}" presName="spacer" presStyleCnt="0"/>
      <dgm:spPr/>
    </dgm:pt>
    <dgm:pt modelId="{D147AD29-2497-42D2-AFB0-A76D17727FAD}" type="pres">
      <dgm:prSet presAssocID="{69875225-DD46-4D86-BCB5-8CC2F419F72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EB43F3F-1414-4C5A-AB3D-F20A8C608862}" type="pres">
      <dgm:prSet presAssocID="{E2B7E7B9-9662-4574-86EA-A30E340B0D38}" presName="spacer" presStyleCnt="0"/>
      <dgm:spPr/>
    </dgm:pt>
    <dgm:pt modelId="{FB70DF4E-39A9-4FFE-9FC0-E51A33068A81}" type="pres">
      <dgm:prSet presAssocID="{F61608FA-90EB-49C8-9DB1-BB8487D7AA3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78BF275-709C-4FE0-AD1B-0AE7AC80B518}" type="pres">
      <dgm:prSet presAssocID="{1ED7CE52-2F7D-41B3-9201-1AF08913781E}" presName="spacer" presStyleCnt="0"/>
      <dgm:spPr/>
    </dgm:pt>
    <dgm:pt modelId="{6B6C91B8-862C-472D-B5FA-CFD754913A47}" type="pres">
      <dgm:prSet presAssocID="{B3B85AC2-CD7A-41D5-9CA4-B30F921C796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BF7DE91-1531-4F72-985C-F3D39A677E66}" type="pres">
      <dgm:prSet presAssocID="{9F9D9C9D-BE7F-43FA-9338-8FD718898E7C}" presName="spacer" presStyleCnt="0"/>
      <dgm:spPr/>
    </dgm:pt>
    <dgm:pt modelId="{1EDE2800-E19D-437A-874B-423C6DB66169}" type="pres">
      <dgm:prSet presAssocID="{18F84F23-EFB8-49E9-A29B-BE27AB6C3B7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2382014-3043-4962-AEB1-E4F8657DC455}" type="presOf" srcId="{B3B85AC2-CD7A-41D5-9CA4-B30F921C7964}" destId="{6B6C91B8-862C-472D-B5FA-CFD754913A47}" srcOrd="0" destOrd="0" presId="urn:microsoft.com/office/officeart/2005/8/layout/vList2"/>
    <dgm:cxn modelId="{F0049322-12A3-4006-94B9-1017D72D1922}" srcId="{2DE82CD5-07C7-4430-B352-BABAE6EAF269}" destId="{4F4D457D-8E7B-4A4A-A947-E14B254BD1F2}" srcOrd="0" destOrd="0" parTransId="{CF857BFD-EABC-430B-B5B0-6AB242A7018F}" sibTransId="{82905CD2-5B38-4AF6-972F-7DDA4882EB13}"/>
    <dgm:cxn modelId="{26382928-A564-40F8-9523-ACDC200F56A1}" type="presOf" srcId="{923C1158-9A43-4AB7-B8A8-D5D4A6BEBB75}" destId="{E8946339-69A9-4FFF-804C-A3F196B64C4D}" srcOrd="0" destOrd="0" presId="urn:microsoft.com/office/officeart/2005/8/layout/vList2"/>
    <dgm:cxn modelId="{9675BE2B-BEA2-433A-B061-026400D926E4}" type="presOf" srcId="{69875225-DD46-4D86-BCB5-8CC2F419F727}" destId="{D147AD29-2497-42D2-AFB0-A76D17727FAD}" srcOrd="0" destOrd="0" presId="urn:microsoft.com/office/officeart/2005/8/layout/vList2"/>
    <dgm:cxn modelId="{FB4D6268-5076-4129-BA80-9AAAA921C0B3}" srcId="{2DE82CD5-07C7-4430-B352-BABAE6EAF269}" destId="{69875225-DD46-4D86-BCB5-8CC2F419F727}" srcOrd="2" destOrd="0" parTransId="{6F841308-B49C-4D84-9535-D58D207C8AED}" sibTransId="{E2B7E7B9-9662-4574-86EA-A30E340B0D38}"/>
    <dgm:cxn modelId="{CFC07E6C-C587-4022-BA5D-B4EF008B1A8B}" type="presOf" srcId="{4F4D457D-8E7B-4A4A-A947-E14B254BD1F2}" destId="{256DF5A3-92FE-4EBB-86D6-8A2B4CFEB238}" srcOrd="0" destOrd="0" presId="urn:microsoft.com/office/officeart/2005/8/layout/vList2"/>
    <dgm:cxn modelId="{DCEB1979-91E5-446B-B7E0-82DFAB8EC3E0}" srcId="{2DE82CD5-07C7-4430-B352-BABAE6EAF269}" destId="{923C1158-9A43-4AB7-B8A8-D5D4A6BEBB75}" srcOrd="1" destOrd="0" parTransId="{8DBF6C40-A292-47DF-8B74-492F6C6B6E2F}" sibTransId="{BDEAC0E7-34C6-43BF-9A4B-FB684540350C}"/>
    <dgm:cxn modelId="{8E45E37B-0FD5-48B6-9EAE-272883DE43DA}" srcId="{2DE82CD5-07C7-4430-B352-BABAE6EAF269}" destId="{F61608FA-90EB-49C8-9DB1-BB8487D7AA3C}" srcOrd="3" destOrd="0" parTransId="{1D116905-A143-420A-85BF-665A32F31AA4}" sibTransId="{1ED7CE52-2F7D-41B3-9201-1AF08913781E}"/>
    <dgm:cxn modelId="{2C4B767F-3402-438E-A927-5A9789E175A2}" type="presOf" srcId="{18F84F23-EFB8-49E9-A29B-BE27AB6C3B75}" destId="{1EDE2800-E19D-437A-874B-423C6DB66169}" srcOrd="0" destOrd="0" presId="urn:microsoft.com/office/officeart/2005/8/layout/vList2"/>
    <dgm:cxn modelId="{35A68C8D-903B-4F20-BE78-F5A2FEF5AFCA}" type="presOf" srcId="{F61608FA-90EB-49C8-9DB1-BB8487D7AA3C}" destId="{FB70DF4E-39A9-4FFE-9FC0-E51A33068A81}" srcOrd="0" destOrd="0" presId="urn:microsoft.com/office/officeart/2005/8/layout/vList2"/>
    <dgm:cxn modelId="{C078E1A0-D7B3-4B99-B27A-9640A6F6B481}" srcId="{2DE82CD5-07C7-4430-B352-BABAE6EAF269}" destId="{18F84F23-EFB8-49E9-A29B-BE27AB6C3B75}" srcOrd="5" destOrd="0" parTransId="{64474834-0966-4FC5-A4F7-6ED47019DFAE}" sibTransId="{12F2C944-072A-464B-A6D8-42C2EA9255C0}"/>
    <dgm:cxn modelId="{0F8A76B2-634E-4D6F-8CDE-BB40E38A1EDF}" type="presOf" srcId="{2DE82CD5-07C7-4430-B352-BABAE6EAF269}" destId="{C3ED378B-0E52-43DA-857B-177760D553E5}" srcOrd="0" destOrd="0" presId="urn:microsoft.com/office/officeart/2005/8/layout/vList2"/>
    <dgm:cxn modelId="{49391DF2-C414-4738-9C41-F7F5ED674ABD}" srcId="{2DE82CD5-07C7-4430-B352-BABAE6EAF269}" destId="{B3B85AC2-CD7A-41D5-9CA4-B30F921C7964}" srcOrd="4" destOrd="0" parTransId="{B272B9E0-2147-4476-848B-1F1CF040FE1F}" sibTransId="{9F9D9C9D-BE7F-43FA-9338-8FD718898E7C}"/>
    <dgm:cxn modelId="{A1F1BF3C-F27B-4088-9189-6B85FB1A81D8}" type="presParOf" srcId="{C3ED378B-0E52-43DA-857B-177760D553E5}" destId="{256DF5A3-92FE-4EBB-86D6-8A2B4CFEB238}" srcOrd="0" destOrd="0" presId="urn:microsoft.com/office/officeart/2005/8/layout/vList2"/>
    <dgm:cxn modelId="{20B4EA3A-6936-4F56-9629-8FD5ACE46E4E}" type="presParOf" srcId="{C3ED378B-0E52-43DA-857B-177760D553E5}" destId="{C0A40E4C-B51C-4E89-9997-966A0A4D8E78}" srcOrd="1" destOrd="0" presId="urn:microsoft.com/office/officeart/2005/8/layout/vList2"/>
    <dgm:cxn modelId="{2FD980E8-6D65-4D16-A058-B9C70476C11F}" type="presParOf" srcId="{C3ED378B-0E52-43DA-857B-177760D553E5}" destId="{E8946339-69A9-4FFF-804C-A3F196B64C4D}" srcOrd="2" destOrd="0" presId="urn:microsoft.com/office/officeart/2005/8/layout/vList2"/>
    <dgm:cxn modelId="{F90A6120-19AA-4E32-A531-A45E81ECFA6B}" type="presParOf" srcId="{C3ED378B-0E52-43DA-857B-177760D553E5}" destId="{924EC02B-52B1-48A8-B2AE-6BA0F19B5BF5}" srcOrd="3" destOrd="0" presId="urn:microsoft.com/office/officeart/2005/8/layout/vList2"/>
    <dgm:cxn modelId="{604EB836-687D-440E-9A08-C44BE1584B2E}" type="presParOf" srcId="{C3ED378B-0E52-43DA-857B-177760D553E5}" destId="{D147AD29-2497-42D2-AFB0-A76D17727FAD}" srcOrd="4" destOrd="0" presId="urn:microsoft.com/office/officeart/2005/8/layout/vList2"/>
    <dgm:cxn modelId="{D2E2F681-9475-415B-9E9E-1CBEDAADFD32}" type="presParOf" srcId="{C3ED378B-0E52-43DA-857B-177760D553E5}" destId="{2EB43F3F-1414-4C5A-AB3D-F20A8C608862}" srcOrd="5" destOrd="0" presId="urn:microsoft.com/office/officeart/2005/8/layout/vList2"/>
    <dgm:cxn modelId="{2247EB1F-A77E-4FBC-8CD7-19AD66F6B380}" type="presParOf" srcId="{C3ED378B-0E52-43DA-857B-177760D553E5}" destId="{FB70DF4E-39A9-4FFE-9FC0-E51A33068A81}" srcOrd="6" destOrd="0" presId="urn:microsoft.com/office/officeart/2005/8/layout/vList2"/>
    <dgm:cxn modelId="{31E51EE6-C223-439F-9F3C-6A0FC2568283}" type="presParOf" srcId="{C3ED378B-0E52-43DA-857B-177760D553E5}" destId="{378BF275-709C-4FE0-AD1B-0AE7AC80B518}" srcOrd="7" destOrd="0" presId="urn:microsoft.com/office/officeart/2005/8/layout/vList2"/>
    <dgm:cxn modelId="{7F7B7FB4-6928-444B-A208-8DF0967D3065}" type="presParOf" srcId="{C3ED378B-0E52-43DA-857B-177760D553E5}" destId="{6B6C91B8-862C-472D-B5FA-CFD754913A47}" srcOrd="8" destOrd="0" presId="urn:microsoft.com/office/officeart/2005/8/layout/vList2"/>
    <dgm:cxn modelId="{E610F125-BBDD-4A77-8318-99468A887606}" type="presParOf" srcId="{C3ED378B-0E52-43DA-857B-177760D553E5}" destId="{ABF7DE91-1531-4F72-985C-F3D39A677E66}" srcOrd="9" destOrd="0" presId="urn:microsoft.com/office/officeart/2005/8/layout/vList2"/>
    <dgm:cxn modelId="{13A21076-EB70-4801-A7D0-DBD65CC646B2}" type="presParOf" srcId="{C3ED378B-0E52-43DA-857B-177760D553E5}" destId="{1EDE2800-E19D-437A-874B-423C6DB66169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DF5A3-92FE-4EBB-86D6-8A2B4CFEB238}">
      <dsp:nvSpPr>
        <dsp:cNvPr id="0" name=""/>
        <dsp:cNvSpPr/>
      </dsp:nvSpPr>
      <dsp:spPr>
        <a:xfrm>
          <a:off x="0" y="29734"/>
          <a:ext cx="4898923" cy="717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Apparatus Mobile Radio Replacement</a:t>
          </a:r>
        </a:p>
      </dsp:txBody>
      <dsp:txXfrm>
        <a:off x="35048" y="64782"/>
        <a:ext cx="4828827" cy="647863"/>
      </dsp:txXfrm>
    </dsp:sp>
    <dsp:sp modelId="{E8946339-69A9-4FFF-804C-A3F196B64C4D}">
      <dsp:nvSpPr>
        <dsp:cNvPr id="0" name=""/>
        <dsp:cNvSpPr/>
      </dsp:nvSpPr>
      <dsp:spPr>
        <a:xfrm>
          <a:off x="0" y="802413"/>
          <a:ext cx="4898923" cy="717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Ladder-1 Replacement</a:t>
          </a:r>
        </a:p>
      </dsp:txBody>
      <dsp:txXfrm>
        <a:off x="35048" y="837461"/>
        <a:ext cx="4828827" cy="647863"/>
      </dsp:txXfrm>
    </dsp:sp>
    <dsp:sp modelId="{D147AD29-2497-42D2-AFB0-A76D17727FAD}">
      <dsp:nvSpPr>
        <dsp:cNvPr id="0" name=""/>
        <dsp:cNvSpPr/>
      </dsp:nvSpPr>
      <dsp:spPr>
        <a:xfrm>
          <a:off x="0" y="1575093"/>
          <a:ext cx="4898923" cy="717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Purchase of new Utility Vehicle (UTV)</a:t>
          </a:r>
        </a:p>
      </dsp:txBody>
      <dsp:txXfrm>
        <a:off x="35048" y="1610141"/>
        <a:ext cx="4828827" cy="647863"/>
      </dsp:txXfrm>
    </dsp:sp>
    <dsp:sp modelId="{FB70DF4E-39A9-4FFE-9FC0-E51A33068A81}">
      <dsp:nvSpPr>
        <dsp:cNvPr id="0" name=""/>
        <dsp:cNvSpPr/>
      </dsp:nvSpPr>
      <dsp:spPr>
        <a:xfrm>
          <a:off x="0" y="2347772"/>
          <a:ext cx="4898923" cy="717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Purchase of Forestry Equipment</a:t>
          </a:r>
        </a:p>
      </dsp:txBody>
      <dsp:txXfrm>
        <a:off x="35048" y="2382820"/>
        <a:ext cx="4828827" cy="647863"/>
      </dsp:txXfrm>
    </dsp:sp>
    <dsp:sp modelId="{6B6C91B8-862C-472D-B5FA-CFD754913A47}">
      <dsp:nvSpPr>
        <dsp:cNvPr id="0" name=""/>
        <dsp:cNvSpPr/>
      </dsp:nvSpPr>
      <dsp:spPr>
        <a:xfrm>
          <a:off x="0" y="3120452"/>
          <a:ext cx="4898923" cy="717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Funding for Assistance to Fire Fighter Grant (AFG) </a:t>
          </a:r>
        </a:p>
      </dsp:txBody>
      <dsp:txXfrm>
        <a:off x="35048" y="3155500"/>
        <a:ext cx="4828827" cy="647863"/>
      </dsp:txXfrm>
    </dsp:sp>
    <dsp:sp modelId="{1EDE2800-E19D-437A-874B-423C6DB66169}">
      <dsp:nvSpPr>
        <dsp:cNvPr id="0" name=""/>
        <dsp:cNvSpPr/>
      </dsp:nvSpPr>
      <dsp:spPr>
        <a:xfrm>
          <a:off x="0" y="3893132"/>
          <a:ext cx="4898923" cy="7179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Funding for </a:t>
          </a:r>
          <a:r>
            <a:rPr lang="en-US" sz="1900" kern="1200" dirty="0" err="1"/>
            <a:t>MassTrail</a:t>
          </a:r>
          <a:r>
            <a:rPr lang="en-US" sz="1900" kern="1200" dirty="0"/>
            <a:t> Grant</a:t>
          </a:r>
        </a:p>
      </dsp:txBody>
      <dsp:txXfrm>
        <a:off x="35048" y="3928180"/>
        <a:ext cx="4828827" cy="647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643F95-EC90-A9B6-9BF9-85B658BB31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D7244C-7C1C-82F3-3DD0-B8D62F2459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E5640-A7F7-419C-9BA2-81559DEC0555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A1412-9F97-F3FF-1C45-0463B21BC6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0F70E-CDD9-2439-982A-1521B567F1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C7DC6-8817-4A8F-AE8A-36029BC1084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70F80C-8BA3-6567-E1C5-5D4497F03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84" y="1100470"/>
            <a:ext cx="1152001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5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C4ACC-7229-43B2-879F-E48E60163EA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79FBF-3C35-46F9-B1FC-F5E3007069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2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Portable radios – These are ok based upon age (2020 after purchase) however, depending on total personnel we are still experiencing shortages.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079FBF-3C35-46F9-B1FC-F5E3007069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2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C279-83CE-4E16-A270-3926728DF00D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C39A4-6771-AFD7-96D7-FD447B06DB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EFBE7B9-915B-2AD7-97E9-81CDC195EE0F}"/>
              </a:ext>
            </a:extLst>
          </p:cNvPr>
          <p:cNvCxnSpPr/>
          <p:nvPr userDrawn="1"/>
        </p:nvCxnSpPr>
        <p:spPr>
          <a:xfrm>
            <a:off x="243840" y="4589463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32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A245C-B2D9-4AA2-BE99-01F776A30EB1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5DD496-8C74-FF4B-E633-BD58B13B8F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D76448-0E48-E4AD-4793-96FC1629DCB5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43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A7B15-3E4E-43B1-B65C-F6D3A9A9F6D7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8B3014-55CD-B70C-E3EF-CB05FDE642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DF20C3-8A21-B26B-BC52-C24AE34390E8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83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3520F8-FEBA-B055-8712-70DD2B9EB0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F8952D8B-690D-EF01-FC0A-0806A7F7B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B674-80CD-457F-97BA-6BE2CE12B866}" type="datetime1">
              <a:rPr lang="en-US" smtClean="0"/>
              <a:t>3/1/2025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88EB470-27A2-DB5D-DC4E-D6FB33657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FD6BB01-C5B2-617C-A5D4-13E199F91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6AB210E-A096-C072-3F5B-0318F1AA1851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233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45F1C-FB47-5FEA-7734-7BD138357F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64" y="6126953"/>
            <a:ext cx="1888444" cy="62948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EC9687E-EB89-2E4C-A105-08FB3F090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F8DEB9-3010-245B-E09E-E034394AD1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2005013"/>
            <a:ext cx="6116638" cy="2962275"/>
          </a:xfrm>
        </p:spPr>
        <p:txBody>
          <a:bodyPr/>
          <a:lstStyle/>
          <a:p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7B1DDF2-A347-2158-E8E1-656061FC1373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703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E378-87DC-4A2B-B88F-2CF30B2DBF40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A4E17-A32D-97C6-C86A-448C457AA9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16F177-CD73-F253-A1BF-BFE527B06E11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815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D3C24-5EE8-7334-4A69-7C088AB3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0CE4A-B003-471A-F1BD-98F67F03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4B674-80CD-457F-97BA-6BE2CE12B866}" type="datetime1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ACC96-C4FE-72AE-C18C-6240171BA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A19AE2-5361-306B-12AA-BB3A12DF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81FD69-2089-43C9-446E-EFA658CAA630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15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5892-3BAB-4991-A867-0834A88DF382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2C799-3227-994A-0186-819BBECBA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0DF6343-D849-D8DF-10F2-A889D4BF1963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991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AC6EB-2C8A-40CD-8BEB-DA0F9A7915A8}" type="datetime1">
              <a:rPr lang="en-US" smtClean="0"/>
              <a:t>3/1/2025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150FEE9-C697-9B54-B05C-F1BF71C724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26B297-CECC-0FFB-F92A-7A82770DDB5B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64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8D60-66CF-41C3-A221-46534C52F116}" type="datetime1">
              <a:rPr lang="en-US" smtClean="0"/>
              <a:t>3/1/2025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5EA03C0-81B9-0144-C90C-251F108FF5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FDFF3F7-9634-04E5-9D6A-41C2394A3FE6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090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E8D8A-06DC-464D-8847-188750768C1C}" type="datetime1">
              <a:rPr lang="en-US" smtClean="0"/>
              <a:t>3/1/2025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6DDA8-2A6B-FAB5-6AAE-496701A8F3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9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A5C2-F54E-424A-8B29-F5E22F295490}" type="datetime1">
              <a:rPr lang="en-US" smtClean="0"/>
              <a:t>3/1/2025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CFA0F0-E651-5DED-EF4E-7A477B8774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57339" y="6202003"/>
            <a:ext cx="1749669" cy="58174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AE7F5A-FD5F-7D36-F257-0E1066488DBF}"/>
              </a:ext>
            </a:extLst>
          </p:cNvPr>
          <p:cNvCxnSpPr/>
          <p:nvPr userDrawn="1"/>
        </p:nvCxnSpPr>
        <p:spPr>
          <a:xfrm>
            <a:off x="243840" y="1573784"/>
            <a:ext cx="11704320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04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4B674-80CD-457F-97BA-6BE2CE12B866}" type="datetime1">
              <a:rPr lang="en-US" smtClean="0"/>
              <a:t>3/1/2025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17DC9-8A81-405E-B75D-536637BEB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4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2EF9-937C-542D-A857-68E9D1EBA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Department FY26 </a:t>
            </a:r>
            <a:br>
              <a:rPr lang="en-US" dirty="0"/>
            </a:br>
            <a:r>
              <a:rPr lang="en-US" dirty="0"/>
              <a:t>Capital 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4B190-DC8F-671F-1B68-29CDF01FEE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Douglas K. LeColst</a:t>
            </a:r>
          </a:p>
        </p:txBody>
      </p:sp>
    </p:spTree>
    <p:extLst>
      <p:ext uri="{BB962C8B-B14F-4D97-AF65-F5344CB8AC3E}">
        <p14:creationId xmlns:p14="http://schemas.microsoft.com/office/powerpoint/2010/main" val="374799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788855-A3EF-3FC2-7EEC-81F486FA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Capital Requests</a:t>
            </a:r>
          </a:p>
        </p:txBody>
      </p:sp>
      <p:pic>
        <p:nvPicPr>
          <p:cNvPr id="4" name="Content Placeholder 3" descr="A red and yellow fire rescue patch&#10;&#10;Description automatically generated">
            <a:extLst>
              <a:ext uri="{FF2B5EF4-FFF2-40B4-BE49-F238E27FC236}">
                <a16:creationId xmlns:a16="http://schemas.microsoft.com/office/drawing/2014/main" id="{996285D2-E9DC-6C28-B226-AFDAEE2852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742" y="1930395"/>
            <a:ext cx="3347047" cy="3882576"/>
          </a:xfrm>
        </p:spPr>
      </p:pic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600076F4-94F9-8FF5-1E71-4FB2C40A9FC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5045999"/>
              </p:ext>
            </p:extLst>
          </p:nvPr>
        </p:nvGraphicFramePr>
        <p:xfrm>
          <a:off x="5769077" y="1769806"/>
          <a:ext cx="4898923" cy="464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437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AD7CD4-49B4-BCFE-BD37-A046E7CDD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Apparatus Mobile Radio Replacement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E3628A6-6501-3557-8F66-2F1B864B71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Asking for $24,500</a:t>
            </a:r>
          </a:p>
          <a:p>
            <a:r>
              <a:rPr lang="en-US" dirty="0"/>
              <a:t>Current radios were purchased in 2008</a:t>
            </a:r>
          </a:p>
          <a:p>
            <a:r>
              <a:rPr lang="en-US" dirty="0"/>
              <a:t>No longer supported by the manufacturer </a:t>
            </a:r>
          </a:p>
          <a:p>
            <a:r>
              <a:rPr lang="en-US" dirty="0"/>
              <a:t>Year 2 of a 4-year replacement project</a:t>
            </a:r>
          </a:p>
          <a:p>
            <a:r>
              <a:rPr lang="en-US" dirty="0"/>
              <a:t>Portable radios are OK; FEMA AFG 2019.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8BA7E6-EF2E-73E0-0AC1-9E9A9A1B8F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3053362"/>
            <a:ext cx="5181600" cy="1895863"/>
          </a:xfrm>
        </p:spPr>
      </p:pic>
    </p:spTree>
    <p:extLst>
      <p:ext uri="{BB962C8B-B14F-4D97-AF65-F5344CB8AC3E}">
        <p14:creationId xmlns:p14="http://schemas.microsoft.com/office/powerpoint/2010/main" val="1070949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7D972B-D309-422A-441C-B5207290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3DD1046-0236-5C2A-B520-FD388775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Replacement of Ladder-1 (1999 Sutphen)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A4C77D7-1483-EDBD-1B34-D8E1EAD53B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507390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Asking for $2.2 million</a:t>
            </a:r>
          </a:p>
          <a:p>
            <a:r>
              <a:rPr lang="en-US" dirty="0"/>
              <a:t>Rapidly approaching 30 years of age</a:t>
            </a:r>
          </a:p>
          <a:p>
            <a:r>
              <a:rPr lang="en-US" dirty="0"/>
              <a:t>NFPA Guidelines:</a:t>
            </a:r>
          </a:p>
          <a:p>
            <a:pPr lvl="1"/>
            <a:r>
              <a:rPr lang="en-US" dirty="0"/>
              <a:t>&gt;15 years – Place in reserve status</a:t>
            </a:r>
          </a:p>
          <a:p>
            <a:pPr lvl="1"/>
            <a:r>
              <a:rPr lang="en-US" dirty="0"/>
              <a:t>&gt;25 years – Retire vehicle</a:t>
            </a:r>
          </a:p>
          <a:p>
            <a:r>
              <a:rPr lang="en-US" dirty="0"/>
              <a:t>Change in focus with refurb/paint options</a:t>
            </a:r>
          </a:p>
          <a:p>
            <a:r>
              <a:rPr lang="en-US" dirty="0"/>
              <a:t>Limited availability in parts</a:t>
            </a:r>
          </a:p>
          <a:p>
            <a:r>
              <a:rPr lang="en-US" dirty="0"/>
              <a:t>AFG application submitted for $2.1 million</a:t>
            </a:r>
          </a:p>
          <a:p>
            <a:r>
              <a:rPr lang="en-US" dirty="0"/>
              <a:t>Estimated lead time once ordered </a:t>
            </a:r>
            <a:r>
              <a:rPr lang="en-US"/>
              <a:t>is roughly 3 years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 descr="middleton fire department middleton, massachusetts">
            <a:extLst>
              <a:ext uri="{FF2B5EF4-FFF2-40B4-BE49-F238E27FC236}">
                <a16:creationId xmlns:a16="http://schemas.microsoft.com/office/drawing/2014/main" id="{7DECCE24-1840-6306-EFE2-703D0752605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960" y="3770132"/>
            <a:ext cx="3053069" cy="204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iddleton fire department middleton ...">
            <a:extLst>
              <a:ext uri="{FF2B5EF4-FFF2-40B4-BE49-F238E27FC236}">
                <a16:creationId xmlns:a16="http://schemas.microsoft.com/office/drawing/2014/main" id="{D013F6B5-C841-651F-6571-FD13BA1AF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55" y="2024129"/>
            <a:ext cx="3308573" cy="224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ddleton fire department middleton, massachusetts">
            <a:extLst>
              <a:ext uri="{FF2B5EF4-FFF2-40B4-BE49-F238E27FC236}">
                <a16:creationId xmlns:a16="http://schemas.microsoft.com/office/drawing/2014/main" id="{A3DAE3B9-DA3D-5B62-F06C-6DC41713F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72284"/>
            <a:ext cx="3205471" cy="197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40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ACC1A-F661-D14C-1E92-5100F5C62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Purchase New Utility Vehicle (UTV)</a:t>
            </a:r>
          </a:p>
        </p:txBody>
      </p:sp>
      <p:pic>
        <p:nvPicPr>
          <p:cNvPr id="5" name="Content Placeholder 4" descr="A red machine with a black and red hose&#10;&#10;Description automatically generated">
            <a:extLst>
              <a:ext uri="{FF2B5EF4-FFF2-40B4-BE49-F238E27FC236}">
                <a16:creationId xmlns:a16="http://schemas.microsoft.com/office/drawing/2014/main" id="{3A63DF0C-5A93-1A34-8A4F-0AFBD135166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43" y="1690688"/>
            <a:ext cx="3494314" cy="2329543"/>
          </a:xfr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DE17CE0-2702-0366-D591-2778316D6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Asking for $58,545</a:t>
            </a:r>
          </a:p>
          <a:p>
            <a:r>
              <a:rPr lang="en-US" dirty="0"/>
              <a:t>Purchase new UTV for the following incidents/locations:</a:t>
            </a:r>
          </a:p>
          <a:p>
            <a:pPr lvl="1"/>
            <a:r>
              <a:rPr lang="en-US" dirty="0"/>
              <a:t>Wildland Fires – sorely needed</a:t>
            </a:r>
          </a:p>
          <a:p>
            <a:pPr lvl="1"/>
            <a:r>
              <a:rPr lang="en-US" dirty="0"/>
              <a:t>Rail Trail Access/Boxford State Forest</a:t>
            </a:r>
          </a:p>
          <a:p>
            <a:pPr lvl="1"/>
            <a:r>
              <a:rPr lang="en-US" dirty="0"/>
              <a:t>Chief Wills Day</a:t>
            </a:r>
          </a:p>
          <a:p>
            <a:r>
              <a:rPr lang="en-US" dirty="0"/>
              <a:t>Vehicle would have EMS and Fire capabilities</a:t>
            </a:r>
          </a:p>
          <a:p>
            <a:r>
              <a:rPr lang="en-US" dirty="0"/>
              <a:t>Applied for a Mass Trail grant to cover up to 80% purchase</a:t>
            </a:r>
          </a:p>
        </p:txBody>
      </p:sp>
      <p:pic>
        <p:nvPicPr>
          <p:cNvPr id="7" name="Picture 6" descr="A vehicle with a large wheel&#10;&#10;Description automatically generated with medium confidence">
            <a:extLst>
              <a:ext uri="{FF2B5EF4-FFF2-40B4-BE49-F238E27FC236}">
                <a16:creationId xmlns:a16="http://schemas.microsoft.com/office/drawing/2014/main" id="{34964857-2B53-5A5B-6815-6E9CC66A4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86" y="3812040"/>
            <a:ext cx="4065815" cy="271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90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6CE85-CC09-D37F-D389-7EF79739D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Purchase of Forestry Firefighting Equipment 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601D496-0624-945B-86AA-550E13419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Asking for $6,000</a:t>
            </a:r>
          </a:p>
          <a:p>
            <a:r>
              <a:rPr lang="en-US" dirty="0"/>
              <a:t>Replace older equipment that is &gt;10 years old</a:t>
            </a:r>
          </a:p>
          <a:p>
            <a:pPr lvl="1"/>
            <a:r>
              <a:rPr lang="en-US" dirty="0"/>
              <a:t>Forestry Hose</a:t>
            </a:r>
          </a:p>
          <a:p>
            <a:pPr lvl="1"/>
            <a:r>
              <a:rPr lang="en-US" dirty="0"/>
              <a:t>Nozzles</a:t>
            </a:r>
          </a:p>
          <a:p>
            <a:pPr lvl="1"/>
            <a:r>
              <a:rPr lang="en-US" dirty="0"/>
              <a:t>Fittings</a:t>
            </a:r>
          </a:p>
          <a:p>
            <a:r>
              <a:rPr lang="en-US" dirty="0"/>
              <a:t>A recent AFG was submitted for the replacement of this equipment. These funds would be needed only if unsuccessful with the grant</a:t>
            </a:r>
          </a:p>
        </p:txBody>
      </p:sp>
      <p:pic>
        <p:nvPicPr>
          <p:cNvPr id="3074" name="Picture 2" descr="1-1/2&quot; Forestry Hose Type 2 600 LB Test">
            <a:extLst>
              <a:ext uri="{FF2B5EF4-FFF2-40B4-BE49-F238E27FC236}">
                <a16:creationId xmlns:a16="http://schemas.microsoft.com/office/drawing/2014/main" id="{224FEA84-6C59-0B76-63C6-210EA624EAA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8" y="1825625"/>
            <a:ext cx="2561318" cy="25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ildland 1&quot; Nozzle | Wildland Warehouse">
            <a:extLst>
              <a:ext uri="{FF2B5EF4-FFF2-40B4-BE49-F238E27FC236}">
                <a16:creationId xmlns:a16="http://schemas.microsoft.com/office/drawing/2014/main" id="{92CEB4AC-83B3-1F65-3F78-F58140660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81" y="1825625"/>
            <a:ext cx="2561318" cy="256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15929F22-9ED8-255B-7A8A-05FBB2D80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46" y="4001294"/>
            <a:ext cx="3605741" cy="2704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628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89F4-18DF-0F7C-3AF3-CC4A45C7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FY2024 Assistance To Firefighter Grant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E5B8D5B-96F8-660C-BE8D-849C63B9C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368143" cy="43356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Two separate grants recently submitted through the AFG</a:t>
            </a:r>
          </a:p>
          <a:p>
            <a:pPr lvl="1"/>
            <a:r>
              <a:rPr lang="en-US" dirty="0"/>
              <a:t>$2.1 million towards the replacement of Ladder-1</a:t>
            </a:r>
          </a:p>
          <a:p>
            <a:pPr lvl="1"/>
            <a:r>
              <a:rPr lang="en-US" dirty="0"/>
              <a:t>$109,356 towards the replacement of Wildland firefighting equipment and personal protective equipment</a:t>
            </a:r>
          </a:p>
          <a:p>
            <a:r>
              <a:rPr lang="en-US" dirty="0"/>
              <a:t>Town share for both grants would be $105,278.86</a:t>
            </a:r>
          </a:p>
          <a:p>
            <a:r>
              <a:rPr lang="en-US" dirty="0"/>
              <a:t>Grant awards announcements expected to begin on or around April 30, 2025</a:t>
            </a:r>
          </a:p>
        </p:txBody>
      </p:sp>
      <p:pic>
        <p:nvPicPr>
          <p:cNvPr id="4098" name="Picture 2" descr="AFG Program Info &amp; Quick Links - Action ...">
            <a:extLst>
              <a:ext uri="{FF2B5EF4-FFF2-40B4-BE49-F238E27FC236}">
                <a16:creationId xmlns:a16="http://schemas.microsoft.com/office/drawing/2014/main" id="{B76811FA-427E-D596-2A27-14D9AEF6513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951" y="2143091"/>
            <a:ext cx="4003797" cy="34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0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83C31-E728-A6FB-69C5-6E11096B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MassTrail</a:t>
            </a:r>
            <a:r>
              <a:rPr lang="en-US" dirty="0"/>
              <a:t> Grant Program Match</a:t>
            </a:r>
          </a:p>
        </p:txBody>
      </p:sp>
      <p:pic>
        <p:nvPicPr>
          <p:cNvPr id="6" name="Content Placeholder 5" descr="A red and black vehicle&#10;&#10;AI-generated content may be incorrect.">
            <a:extLst>
              <a:ext uri="{FF2B5EF4-FFF2-40B4-BE49-F238E27FC236}">
                <a16:creationId xmlns:a16="http://schemas.microsoft.com/office/drawing/2014/main" id="{3CC8338A-9A56-E8D8-5192-E8E88751A2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006" y="1654968"/>
            <a:ext cx="2588994" cy="1725996"/>
          </a:xfrm>
        </p:spPr>
      </p:pic>
      <p:pic>
        <p:nvPicPr>
          <p:cNvPr id="1028" name="Picture 4" descr="COMMONWEALTH OF MASSACHUSETTS MASSTRAILS GRANTS PROGRAM Grant Guidelines  and Application Information">
            <a:extLst>
              <a:ext uri="{FF2B5EF4-FFF2-40B4-BE49-F238E27FC236}">
                <a16:creationId xmlns:a16="http://schemas.microsoft.com/office/drawing/2014/main" id="{91F3E0F4-A8C9-A0EC-B622-AAFC65336C9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059" y="3429000"/>
            <a:ext cx="1318212" cy="13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cue/EMS Situations - Fire Apparatus ...">
            <a:extLst>
              <a:ext uri="{FF2B5EF4-FFF2-40B4-BE49-F238E27FC236}">
                <a16:creationId xmlns:a16="http://schemas.microsoft.com/office/drawing/2014/main" id="{43EF47D2-0616-70DB-6269-13F714E5F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7" y="4806743"/>
            <a:ext cx="2524125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ur Story - QTAC Fire and Rescue Apparatus for UTVs and Trucks">
            <a:extLst>
              <a:ext uri="{FF2B5EF4-FFF2-40B4-BE49-F238E27FC236}">
                <a16:creationId xmlns:a16="http://schemas.microsoft.com/office/drawing/2014/main" id="{C38F9E88-06A9-9406-4FEB-9EE1D4CF1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7" y="1654968"/>
            <a:ext cx="3087059" cy="17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TV Safety Tips For Fire Departments - KIMTEK CORPORATION">
            <a:extLst>
              <a:ext uri="{FF2B5EF4-FFF2-40B4-BE49-F238E27FC236}">
                <a16:creationId xmlns:a16="http://schemas.microsoft.com/office/drawing/2014/main" id="{189457C5-29BD-684B-8FB4-B0DC4C198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24" y="4784773"/>
            <a:ext cx="3193676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E67D55-F48B-40D9-52F9-AFB4621E2777}"/>
              </a:ext>
            </a:extLst>
          </p:cNvPr>
          <p:cNvSpPr txBox="1"/>
          <p:nvPr/>
        </p:nvSpPr>
        <p:spPr>
          <a:xfrm>
            <a:off x="6518787" y="1690689"/>
            <a:ext cx="48350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department recently applied for funding through the </a:t>
            </a:r>
            <a:r>
              <a:rPr lang="en-US" dirty="0" err="1"/>
              <a:t>MassTrail</a:t>
            </a:r>
            <a:r>
              <a:rPr lang="en-US" dirty="0"/>
              <a:t> Grant</a:t>
            </a:r>
          </a:p>
          <a:p>
            <a:endParaRPr lang="en-US" dirty="0"/>
          </a:p>
          <a:p>
            <a:r>
              <a:rPr lang="en-US" dirty="0"/>
              <a:t>If awarded, this would cover up to 80% of the costs associated with a new Utility Terrain Vehicle (UTV)</a:t>
            </a:r>
          </a:p>
          <a:p>
            <a:endParaRPr lang="en-US" dirty="0"/>
          </a:p>
          <a:p>
            <a:r>
              <a:rPr lang="en-US" dirty="0"/>
              <a:t>Total cost of the UTV is $61,500. If successful, the town’s share would be $12,294</a:t>
            </a:r>
          </a:p>
        </p:txBody>
      </p:sp>
    </p:spTree>
    <p:extLst>
      <p:ext uri="{BB962C8B-B14F-4D97-AF65-F5344CB8AC3E}">
        <p14:creationId xmlns:p14="http://schemas.microsoft.com/office/powerpoint/2010/main" val="135870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own of Middleton">
      <a:dk1>
        <a:srgbClr val="2C3D53"/>
      </a:dk1>
      <a:lt1>
        <a:sysClr val="window" lastClr="FFFFFF"/>
      </a:lt1>
      <a:dk2>
        <a:srgbClr val="445688"/>
      </a:dk2>
      <a:lt2>
        <a:srgbClr val="6A90BE"/>
      </a:lt2>
      <a:accent1>
        <a:srgbClr val="741E16"/>
      </a:accent1>
      <a:accent2>
        <a:srgbClr val="A2892F"/>
      </a:accent2>
      <a:accent3>
        <a:srgbClr val="EDA8A1"/>
      </a:accent3>
      <a:accent4>
        <a:srgbClr val="E7DAAB"/>
      </a:accent4>
      <a:accent5>
        <a:srgbClr val="C9492C"/>
      </a:accent5>
      <a:accent6>
        <a:srgbClr val="F2F2F2"/>
      </a:accent6>
      <a:hlink>
        <a:srgbClr val="0563C1"/>
      </a:hlink>
      <a:folHlink>
        <a:srgbClr val="A2892F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294</TotalTime>
  <Words>383</Words>
  <Application>Microsoft Office PowerPoint</Application>
  <PresentationFormat>Widescreen</PresentationFormat>
  <Paragraphs>54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Franklin Gothic Book</vt:lpstr>
      <vt:lpstr>Office Theme</vt:lpstr>
      <vt:lpstr>Fire Department FY26  Capital Budget</vt:lpstr>
      <vt:lpstr>Capital Requests</vt:lpstr>
      <vt:lpstr>Apparatus Mobile Radio Replacement</vt:lpstr>
      <vt:lpstr>Replacement of Ladder-1 (1999 Sutphen)</vt:lpstr>
      <vt:lpstr>Purchase New Utility Vehicle (UTV)</vt:lpstr>
      <vt:lpstr>Purchase of Forestry Firefighting Equipment </vt:lpstr>
      <vt:lpstr>FY2024 Assistance To Firefighter Grant</vt:lpstr>
      <vt:lpstr>MassTrail Grant Program Match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 Department FY26  Capital Budget</dc:title>
  <dc:creator>Jackie Bresnahan</dc:creator>
  <cp:lastModifiedBy>Jackie Bresnahan</cp:lastModifiedBy>
  <cp:revision>8</cp:revision>
  <dcterms:created xsi:type="dcterms:W3CDTF">2024-11-06T19:29:45Z</dcterms:created>
  <dcterms:modified xsi:type="dcterms:W3CDTF">2025-03-01T13:35:45Z</dcterms:modified>
</cp:coreProperties>
</file>