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handoutMasterIdLst>
    <p:handoutMasterId r:id="rId16"/>
  </p:handoutMasterIdLst>
  <p:sldIdLst>
    <p:sldId id="260" r:id="rId5"/>
    <p:sldId id="266" r:id="rId6"/>
    <p:sldId id="267" r:id="rId7"/>
    <p:sldId id="265" r:id="rId8"/>
    <p:sldId id="268" r:id="rId9"/>
    <p:sldId id="270" r:id="rId10"/>
    <p:sldId id="269" r:id="rId11"/>
    <p:sldId id="271" r:id="rId12"/>
    <p:sldId id="273" r:id="rId13"/>
    <p:sldId id="27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1487" autoAdjust="0"/>
  </p:normalViewPr>
  <p:slideViewPr>
    <p:cSldViewPr snapToGrid="0">
      <p:cViewPr varScale="1">
        <p:scale>
          <a:sx n="81" d="100"/>
          <a:sy n="81" d="100"/>
        </p:scale>
        <p:origin x="1752" y="78"/>
      </p:cViewPr>
      <p:guideLst/>
    </p:cSldViewPr>
  </p:slideViewPr>
  <p:notesTextViewPr>
    <p:cViewPr>
      <p:scale>
        <a:sx n="1" d="1"/>
        <a:sy n="1" d="1"/>
      </p:scale>
      <p:origin x="0" y="0"/>
    </p:cViewPr>
  </p:notesTextViewPr>
  <p:notesViewPr>
    <p:cSldViewPr snapToGrid="0">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643F95-EC90-A9B6-9BF9-85B658BB31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2D7244C-7C1C-82F3-3DD0-B8D62F2459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1E5640-A7F7-419C-9BA2-81559DEC0555}" type="datetimeFigureOut">
              <a:rPr lang="en-US" smtClean="0"/>
              <a:t>2/26/2025</a:t>
            </a:fld>
            <a:endParaRPr lang="en-US" dirty="0"/>
          </a:p>
        </p:txBody>
      </p:sp>
      <p:sp>
        <p:nvSpPr>
          <p:cNvPr id="4" name="Footer Placeholder 3">
            <a:extLst>
              <a:ext uri="{FF2B5EF4-FFF2-40B4-BE49-F238E27FC236}">
                <a16:creationId xmlns:a16="http://schemas.microsoft.com/office/drawing/2014/main" id="{240A1412-9F97-F3FF-1C45-0463B21BC62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140F70E-CDD9-2439-982A-1521B567F14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6C7DC6-8817-4A8F-AE8A-36029BC1084A}" type="slidenum">
              <a:rPr lang="en-US" smtClean="0"/>
              <a:t>‹#›</a:t>
            </a:fld>
            <a:endParaRPr lang="en-US" dirty="0"/>
          </a:p>
        </p:txBody>
      </p:sp>
      <p:pic>
        <p:nvPicPr>
          <p:cNvPr id="7" name="Picture 6">
            <a:extLst>
              <a:ext uri="{FF2B5EF4-FFF2-40B4-BE49-F238E27FC236}">
                <a16:creationId xmlns:a16="http://schemas.microsoft.com/office/drawing/2014/main" id="{8070F80C-8BA3-6567-E1C5-5D4497F03B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84" y="1100470"/>
            <a:ext cx="1152001" cy="384000"/>
          </a:xfrm>
          <a:prstGeom prst="rect">
            <a:avLst/>
          </a:prstGeom>
        </p:spPr>
      </p:pic>
    </p:spTree>
    <p:extLst>
      <p:ext uri="{BB962C8B-B14F-4D97-AF65-F5344CB8AC3E}">
        <p14:creationId xmlns:p14="http://schemas.microsoft.com/office/powerpoint/2010/main" val="134945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C4ACC-7229-43B2-879F-E48E60163EAF}" type="datetimeFigureOut">
              <a:rPr lang="en-US" smtClean="0"/>
              <a:t>2/26/2025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79FBF-3C35-46F9-B1FC-F5E300706918}" type="slidenum">
              <a:rPr lang="en-US" smtClean="0"/>
              <a:t>‹#›</a:t>
            </a:fld>
            <a:endParaRPr lang="en-US" dirty="0"/>
          </a:p>
        </p:txBody>
      </p:sp>
    </p:spTree>
    <p:extLst>
      <p:ext uri="{BB962C8B-B14F-4D97-AF65-F5344CB8AC3E}">
        <p14:creationId xmlns:p14="http://schemas.microsoft.com/office/powerpoint/2010/main" val="2301220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79FBF-3C35-46F9-B1FC-F5E300706918}" type="slidenum">
              <a:rPr lang="en-US" smtClean="0"/>
              <a:t>1</a:t>
            </a:fld>
            <a:endParaRPr lang="en-US" dirty="0"/>
          </a:p>
        </p:txBody>
      </p:sp>
    </p:spTree>
    <p:extLst>
      <p:ext uri="{BB962C8B-B14F-4D97-AF65-F5344CB8AC3E}">
        <p14:creationId xmlns:p14="http://schemas.microsoft.com/office/powerpoint/2010/main" val="4185579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10</a:t>
            </a:fld>
            <a:endParaRPr lang="en-US" dirty="0"/>
          </a:p>
        </p:txBody>
      </p:sp>
    </p:spTree>
    <p:extLst>
      <p:ext uri="{BB962C8B-B14F-4D97-AF65-F5344CB8AC3E}">
        <p14:creationId xmlns:p14="http://schemas.microsoft.com/office/powerpoint/2010/main" val="351574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79FBF-3C35-46F9-B1FC-F5E300706918}" type="slidenum">
              <a:rPr lang="en-US" smtClean="0"/>
              <a:t>2</a:t>
            </a:fld>
            <a:endParaRPr lang="en-US" dirty="0"/>
          </a:p>
        </p:txBody>
      </p:sp>
    </p:spTree>
    <p:extLst>
      <p:ext uri="{BB962C8B-B14F-4D97-AF65-F5344CB8AC3E}">
        <p14:creationId xmlns:p14="http://schemas.microsoft.com/office/powerpoint/2010/main" val="470967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79FBF-3C35-46F9-B1FC-F5E300706918}" type="slidenum">
              <a:rPr lang="en-US" smtClean="0"/>
              <a:t>3</a:t>
            </a:fld>
            <a:endParaRPr lang="en-US" dirty="0"/>
          </a:p>
        </p:txBody>
      </p:sp>
    </p:spTree>
    <p:extLst>
      <p:ext uri="{BB962C8B-B14F-4D97-AF65-F5344CB8AC3E}">
        <p14:creationId xmlns:p14="http://schemas.microsoft.com/office/powerpoint/2010/main" val="3016940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4</a:t>
            </a:fld>
            <a:endParaRPr lang="en-US" dirty="0"/>
          </a:p>
        </p:txBody>
      </p:sp>
    </p:spTree>
    <p:extLst>
      <p:ext uri="{BB962C8B-B14F-4D97-AF65-F5344CB8AC3E}">
        <p14:creationId xmlns:p14="http://schemas.microsoft.com/office/powerpoint/2010/main" val="50228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5</a:t>
            </a:fld>
            <a:endParaRPr lang="en-US" dirty="0"/>
          </a:p>
        </p:txBody>
      </p:sp>
    </p:spTree>
    <p:extLst>
      <p:ext uri="{BB962C8B-B14F-4D97-AF65-F5344CB8AC3E}">
        <p14:creationId xmlns:p14="http://schemas.microsoft.com/office/powerpoint/2010/main" val="1591399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6</a:t>
            </a:fld>
            <a:endParaRPr lang="en-US" dirty="0"/>
          </a:p>
        </p:txBody>
      </p:sp>
    </p:spTree>
    <p:extLst>
      <p:ext uri="{BB962C8B-B14F-4D97-AF65-F5344CB8AC3E}">
        <p14:creationId xmlns:p14="http://schemas.microsoft.com/office/powerpoint/2010/main" val="2482902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7</a:t>
            </a:fld>
            <a:endParaRPr lang="en-US" dirty="0"/>
          </a:p>
        </p:txBody>
      </p:sp>
    </p:spTree>
    <p:extLst>
      <p:ext uri="{BB962C8B-B14F-4D97-AF65-F5344CB8AC3E}">
        <p14:creationId xmlns:p14="http://schemas.microsoft.com/office/powerpoint/2010/main" val="28514331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8</a:t>
            </a:fld>
            <a:endParaRPr lang="en-US" dirty="0"/>
          </a:p>
        </p:txBody>
      </p:sp>
    </p:spTree>
    <p:extLst>
      <p:ext uri="{BB962C8B-B14F-4D97-AF65-F5344CB8AC3E}">
        <p14:creationId xmlns:p14="http://schemas.microsoft.com/office/powerpoint/2010/main" val="242538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2C2C2C"/>
              </a:solidFill>
              <a:effectLst/>
              <a:latin typeface="Montserrat Variable"/>
            </a:endParaRPr>
          </a:p>
        </p:txBody>
      </p:sp>
      <p:sp>
        <p:nvSpPr>
          <p:cNvPr id="4" name="Slide Number Placeholder 3"/>
          <p:cNvSpPr>
            <a:spLocks noGrp="1"/>
          </p:cNvSpPr>
          <p:nvPr>
            <p:ph type="sldNum" sz="quarter" idx="5"/>
          </p:nvPr>
        </p:nvSpPr>
        <p:spPr/>
        <p:txBody>
          <a:bodyPr/>
          <a:lstStyle/>
          <a:p>
            <a:fld id="{F8079FBF-3C35-46F9-B1FC-F5E300706918}" type="slidenum">
              <a:rPr lang="en-US" smtClean="0"/>
              <a:t>9</a:t>
            </a:fld>
            <a:endParaRPr lang="en-US" dirty="0"/>
          </a:p>
        </p:txBody>
      </p:sp>
    </p:spTree>
    <p:extLst>
      <p:ext uri="{BB962C8B-B14F-4D97-AF65-F5344CB8AC3E}">
        <p14:creationId xmlns:p14="http://schemas.microsoft.com/office/powerpoint/2010/main" val="14152516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36726"/>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D5C279-83CE-4E16-A270-3926728DF00D}" type="datetime1">
              <a:rPr lang="en-US" smtClean="0"/>
              <a:t>2/26/2025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dirty="0"/>
          </a:p>
        </p:txBody>
      </p:sp>
      <p:pic>
        <p:nvPicPr>
          <p:cNvPr id="7" name="Picture 6">
            <a:extLst>
              <a:ext uri="{FF2B5EF4-FFF2-40B4-BE49-F238E27FC236}">
                <a16:creationId xmlns:a16="http://schemas.microsoft.com/office/drawing/2014/main" id="{8F8C39A4-6771-AFD7-96D7-FD447B06DBBA}"/>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4EFBE7B9-915B-2AD7-97E9-81CDC195EE0F}"/>
              </a:ext>
            </a:extLst>
          </p:cNvPr>
          <p:cNvCxnSpPr/>
          <p:nvPr userDrawn="1"/>
        </p:nvCxnSpPr>
        <p:spPr>
          <a:xfrm>
            <a:off x="243840" y="4589463"/>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0032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CA245C-B2D9-4AA2-BE99-01F776A30EB1}" type="datetime1">
              <a:rPr lang="en-US" smtClean="0"/>
              <a:t>2/26/2025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dirty="0"/>
          </a:p>
        </p:txBody>
      </p:sp>
      <p:pic>
        <p:nvPicPr>
          <p:cNvPr id="8" name="Picture 7">
            <a:extLst>
              <a:ext uri="{FF2B5EF4-FFF2-40B4-BE49-F238E27FC236}">
                <a16:creationId xmlns:a16="http://schemas.microsoft.com/office/drawing/2014/main" id="{1D5DD496-8C74-FF4B-E633-BD58B13B8F1B}"/>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E5D76448-0E48-E4AD-4793-96FC1629DCB5}"/>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987432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7A7B15-3E4E-43B1-B65C-F6D3A9A9F6D7}" type="datetime1">
              <a:rPr lang="en-US" smtClean="0"/>
              <a:t>2/26/2025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dirty="0"/>
          </a:p>
        </p:txBody>
      </p:sp>
      <p:pic>
        <p:nvPicPr>
          <p:cNvPr id="7" name="Picture 6">
            <a:extLst>
              <a:ext uri="{FF2B5EF4-FFF2-40B4-BE49-F238E27FC236}">
                <a16:creationId xmlns:a16="http://schemas.microsoft.com/office/drawing/2014/main" id="{358B3014-55CD-B70C-E3EF-CB05FDE6426C}"/>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EBDF20C3-8A21-B26B-BC52-C24AE34390E8}"/>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56830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733520F8-FEBA-B055-8712-70DD2B9EB02D}"/>
              </a:ext>
            </a:extLst>
          </p:cNvPr>
          <p:cNvPicPr>
            <a:picLocks noChangeAspect="1"/>
          </p:cNvPicPr>
          <p:nvPr userDrawn="1"/>
        </p:nvPicPr>
        <p:blipFill>
          <a:blip r:embed="rId2"/>
          <a:stretch>
            <a:fillRect/>
          </a:stretch>
        </p:blipFill>
        <p:spPr>
          <a:xfrm>
            <a:off x="10357339" y="6202003"/>
            <a:ext cx="1749669" cy="581743"/>
          </a:xfrm>
          <a:prstGeom prst="rect">
            <a:avLst/>
          </a:prstGeom>
        </p:spPr>
      </p:pic>
      <p:sp>
        <p:nvSpPr>
          <p:cNvPr id="11" name="Date Placeholder 10">
            <a:extLst>
              <a:ext uri="{FF2B5EF4-FFF2-40B4-BE49-F238E27FC236}">
                <a16:creationId xmlns:a16="http://schemas.microsoft.com/office/drawing/2014/main" id="{F8952D8B-690D-EF01-FC0A-0806A7F7B13F}"/>
              </a:ext>
            </a:extLst>
          </p:cNvPr>
          <p:cNvSpPr>
            <a:spLocks noGrp="1"/>
          </p:cNvSpPr>
          <p:nvPr>
            <p:ph type="dt" sz="half" idx="10"/>
          </p:nvPr>
        </p:nvSpPr>
        <p:spPr/>
        <p:txBody>
          <a:bodyPr/>
          <a:lstStyle/>
          <a:p>
            <a:fld id="{F2B4B674-80CD-457F-97BA-6BE2CE12B866}" type="datetime1">
              <a:rPr lang="en-US" smtClean="0"/>
              <a:t>2/26/2025</a:t>
            </a:fld>
            <a:endParaRPr lang="en-US" dirty="0"/>
          </a:p>
        </p:txBody>
      </p:sp>
      <p:sp>
        <p:nvSpPr>
          <p:cNvPr id="12" name="Footer Placeholder 11">
            <a:extLst>
              <a:ext uri="{FF2B5EF4-FFF2-40B4-BE49-F238E27FC236}">
                <a16:creationId xmlns:a16="http://schemas.microsoft.com/office/drawing/2014/main" id="{F88EB470-27A2-DB5D-DC4E-D6FB33657A65}"/>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EFD6BB01-C5B2-617C-A5D4-13E199F9138C}"/>
              </a:ext>
            </a:extLst>
          </p:cNvPr>
          <p:cNvSpPr>
            <a:spLocks noGrp="1"/>
          </p:cNvSpPr>
          <p:nvPr>
            <p:ph type="sldNum" sz="quarter" idx="12"/>
          </p:nvPr>
        </p:nvSpPr>
        <p:spPr/>
        <p:txBody>
          <a:bodyPr/>
          <a:lstStyle/>
          <a:p>
            <a:fld id="{73517DC9-8A81-405E-B75D-536637BEB660}" type="slidenum">
              <a:rPr lang="en-US" smtClean="0"/>
              <a:t>‹#›</a:t>
            </a:fld>
            <a:endParaRPr lang="en-US" dirty="0"/>
          </a:p>
        </p:txBody>
      </p:sp>
      <p:cxnSp>
        <p:nvCxnSpPr>
          <p:cNvPr id="4" name="Straight Connector 3">
            <a:extLst>
              <a:ext uri="{FF2B5EF4-FFF2-40B4-BE49-F238E27FC236}">
                <a16:creationId xmlns:a16="http://schemas.microsoft.com/office/drawing/2014/main" id="{56AB210E-A096-C072-3F5B-0318F1AA1851}"/>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4123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91345F1C-FB47-5FEA-7734-7BD138357F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13264" y="6126953"/>
            <a:ext cx="1888444" cy="629481"/>
          </a:xfrm>
          <a:prstGeom prst="rect">
            <a:avLst/>
          </a:prstGeom>
        </p:spPr>
      </p:pic>
      <p:sp>
        <p:nvSpPr>
          <p:cNvPr id="10" name="Title 9">
            <a:extLst>
              <a:ext uri="{FF2B5EF4-FFF2-40B4-BE49-F238E27FC236}">
                <a16:creationId xmlns:a16="http://schemas.microsoft.com/office/drawing/2014/main" id="{BEC9687E-EB89-2E4C-A105-08FB3F090B9F}"/>
              </a:ext>
            </a:extLst>
          </p:cNvPr>
          <p:cNvSpPr>
            <a:spLocks noGrp="1"/>
          </p:cNvSpPr>
          <p:nvPr>
            <p:ph type="title"/>
          </p:nvPr>
        </p:nvSpPr>
        <p:spPr/>
        <p:txBody>
          <a:bodyPr/>
          <a:lstStyle/>
          <a:p>
            <a:r>
              <a:rPr lang="en-US"/>
              <a:t>Click to edit Master title style</a:t>
            </a:r>
          </a:p>
        </p:txBody>
      </p:sp>
      <p:sp>
        <p:nvSpPr>
          <p:cNvPr id="15" name="Picture Placeholder 14">
            <a:extLst>
              <a:ext uri="{FF2B5EF4-FFF2-40B4-BE49-F238E27FC236}">
                <a16:creationId xmlns:a16="http://schemas.microsoft.com/office/drawing/2014/main" id="{4FF8DEB9-3010-245B-E09E-E034394AD18B}"/>
              </a:ext>
            </a:extLst>
          </p:cNvPr>
          <p:cNvSpPr>
            <a:spLocks noGrp="1"/>
          </p:cNvSpPr>
          <p:nvPr>
            <p:ph type="pic" sz="quarter" idx="10"/>
          </p:nvPr>
        </p:nvSpPr>
        <p:spPr>
          <a:xfrm>
            <a:off x="838200" y="2005013"/>
            <a:ext cx="6116638" cy="2962275"/>
          </a:xfrm>
        </p:spPr>
        <p:txBody>
          <a:bodyPr/>
          <a:lstStyle/>
          <a:p>
            <a:endParaRPr lang="en-US" dirty="0"/>
          </a:p>
        </p:txBody>
      </p:sp>
      <p:cxnSp>
        <p:nvCxnSpPr>
          <p:cNvPr id="2" name="Straight Connector 1">
            <a:extLst>
              <a:ext uri="{FF2B5EF4-FFF2-40B4-BE49-F238E27FC236}">
                <a16:creationId xmlns:a16="http://schemas.microsoft.com/office/drawing/2014/main" id="{47B1DDF2-A347-2158-E8E1-656061FC1373}"/>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3470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0DE378-87DC-4A2B-B88F-2CF30B2DBF40}" type="datetime1">
              <a:rPr lang="en-US" smtClean="0"/>
              <a:t>2/26/2025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dirty="0"/>
          </a:p>
        </p:txBody>
      </p:sp>
      <p:pic>
        <p:nvPicPr>
          <p:cNvPr id="7" name="Picture 6">
            <a:extLst>
              <a:ext uri="{FF2B5EF4-FFF2-40B4-BE49-F238E27FC236}">
                <a16:creationId xmlns:a16="http://schemas.microsoft.com/office/drawing/2014/main" id="{226A4E17-A32D-97C6-C86A-448C457AA914}"/>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FA16F177-CD73-F253-A1BF-BFE527B06E11}"/>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582815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D3C24-5EE8-7334-4A69-7C088AB3E0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40CE4A-B003-471A-F1BD-98F67F03FF80}"/>
              </a:ext>
            </a:extLst>
          </p:cNvPr>
          <p:cNvSpPr>
            <a:spLocks noGrp="1"/>
          </p:cNvSpPr>
          <p:nvPr>
            <p:ph type="dt" sz="half" idx="10"/>
          </p:nvPr>
        </p:nvSpPr>
        <p:spPr/>
        <p:txBody>
          <a:bodyPr/>
          <a:lstStyle/>
          <a:p>
            <a:fld id="{F2B4B674-80CD-457F-97BA-6BE2CE12B866}" type="datetime1">
              <a:rPr lang="en-US" smtClean="0"/>
              <a:t>2/26/2025</a:t>
            </a:fld>
            <a:endParaRPr lang="en-US" dirty="0"/>
          </a:p>
        </p:txBody>
      </p:sp>
      <p:sp>
        <p:nvSpPr>
          <p:cNvPr id="4" name="Footer Placeholder 3">
            <a:extLst>
              <a:ext uri="{FF2B5EF4-FFF2-40B4-BE49-F238E27FC236}">
                <a16:creationId xmlns:a16="http://schemas.microsoft.com/office/drawing/2014/main" id="{DDEACC96-C4FE-72AE-C18C-6240171BA8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1A19AE2-5361-306B-12AA-BB3A12DF5DA0}"/>
              </a:ext>
            </a:extLst>
          </p:cNvPr>
          <p:cNvSpPr>
            <a:spLocks noGrp="1"/>
          </p:cNvSpPr>
          <p:nvPr>
            <p:ph type="sldNum" sz="quarter" idx="12"/>
          </p:nvPr>
        </p:nvSpPr>
        <p:spPr/>
        <p:txBody>
          <a:bodyPr/>
          <a:lstStyle/>
          <a:p>
            <a:fld id="{73517DC9-8A81-405E-B75D-536637BEB660}" type="slidenum">
              <a:rPr lang="en-US" smtClean="0"/>
              <a:t>‹#›</a:t>
            </a:fld>
            <a:endParaRPr lang="en-US" dirty="0"/>
          </a:p>
        </p:txBody>
      </p:sp>
      <p:cxnSp>
        <p:nvCxnSpPr>
          <p:cNvPr id="6" name="Straight Connector 5">
            <a:extLst>
              <a:ext uri="{FF2B5EF4-FFF2-40B4-BE49-F238E27FC236}">
                <a16:creationId xmlns:a16="http://schemas.microsoft.com/office/drawing/2014/main" id="{5981FD69-2089-43C9-446E-EFA658CAA630}"/>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88615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195892-3BAB-4991-A867-0834A88DF382}" type="datetime1">
              <a:rPr lang="en-US" smtClean="0"/>
              <a:t>2/26/2025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dirty="0"/>
          </a:p>
        </p:txBody>
      </p:sp>
      <p:pic>
        <p:nvPicPr>
          <p:cNvPr id="8" name="Picture 7">
            <a:extLst>
              <a:ext uri="{FF2B5EF4-FFF2-40B4-BE49-F238E27FC236}">
                <a16:creationId xmlns:a16="http://schemas.microsoft.com/office/drawing/2014/main" id="{E292C799-3227-994A-0186-819BBECBAB1C}"/>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60DF6343-D849-D8DF-10F2-A889D4BF1963}"/>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9199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AAC6EB-2C8A-40CD-8BEB-DA0F9A7915A8}" type="datetime1">
              <a:rPr lang="en-US" smtClean="0"/>
              <a:t>2/26/2025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517DC9-8A81-405E-B75D-536637BEB660}" type="slidenum">
              <a:rPr lang="en-US" smtClean="0"/>
              <a:t>‹#›</a:t>
            </a:fld>
            <a:endParaRPr lang="en-US" dirty="0"/>
          </a:p>
        </p:txBody>
      </p:sp>
      <p:pic>
        <p:nvPicPr>
          <p:cNvPr id="10" name="Picture 9">
            <a:extLst>
              <a:ext uri="{FF2B5EF4-FFF2-40B4-BE49-F238E27FC236}">
                <a16:creationId xmlns:a16="http://schemas.microsoft.com/office/drawing/2014/main" id="{9150FEE9-C697-9B54-B05C-F1BF71C724B6}"/>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11" name="Straight Connector 10">
            <a:extLst>
              <a:ext uri="{FF2B5EF4-FFF2-40B4-BE49-F238E27FC236}">
                <a16:creationId xmlns:a16="http://schemas.microsoft.com/office/drawing/2014/main" id="{8926B297-CECC-0FFB-F92A-7A82770DDB5B}"/>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0856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3A8D60-66CF-41C3-A221-46534C52F116}" type="datetime1">
              <a:rPr lang="en-US" smtClean="0"/>
              <a:t>2/26/2025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517DC9-8A81-405E-B75D-536637BEB660}" type="slidenum">
              <a:rPr lang="en-US" smtClean="0"/>
              <a:t>‹#›</a:t>
            </a:fld>
            <a:endParaRPr lang="en-US" dirty="0"/>
          </a:p>
        </p:txBody>
      </p:sp>
      <p:pic>
        <p:nvPicPr>
          <p:cNvPr id="6" name="Picture 5">
            <a:extLst>
              <a:ext uri="{FF2B5EF4-FFF2-40B4-BE49-F238E27FC236}">
                <a16:creationId xmlns:a16="http://schemas.microsoft.com/office/drawing/2014/main" id="{B5EA03C0-81B9-0144-C90C-251F108FF5B9}"/>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7" name="Straight Connector 6">
            <a:extLst>
              <a:ext uri="{FF2B5EF4-FFF2-40B4-BE49-F238E27FC236}">
                <a16:creationId xmlns:a16="http://schemas.microsoft.com/office/drawing/2014/main" id="{4FDFF3F7-9634-04E5-9D6A-41C2394A3FE6}"/>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9090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E8D8A-06DC-464D-8847-188750768C1C}" type="datetime1">
              <a:rPr lang="en-US" smtClean="0"/>
              <a:t>2/26/2025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517DC9-8A81-405E-B75D-536637BEB660}" type="slidenum">
              <a:rPr lang="en-US" smtClean="0"/>
              <a:t>‹#›</a:t>
            </a:fld>
            <a:endParaRPr lang="en-US" dirty="0"/>
          </a:p>
        </p:txBody>
      </p:sp>
      <p:pic>
        <p:nvPicPr>
          <p:cNvPr id="5" name="Picture 4">
            <a:extLst>
              <a:ext uri="{FF2B5EF4-FFF2-40B4-BE49-F238E27FC236}">
                <a16:creationId xmlns:a16="http://schemas.microsoft.com/office/drawing/2014/main" id="{A426DDA8-2A6B-FAB5-6AAE-496701A8F396}"/>
              </a:ext>
            </a:extLst>
          </p:cNvPr>
          <p:cNvPicPr>
            <a:picLocks noChangeAspect="1"/>
          </p:cNvPicPr>
          <p:nvPr userDrawn="1"/>
        </p:nvPicPr>
        <p:blipFill>
          <a:blip r:embed="rId2"/>
          <a:stretch>
            <a:fillRect/>
          </a:stretch>
        </p:blipFill>
        <p:spPr>
          <a:xfrm>
            <a:off x="10357339" y="6202003"/>
            <a:ext cx="1749669" cy="581743"/>
          </a:xfrm>
          <a:prstGeom prst="rect">
            <a:avLst/>
          </a:prstGeom>
        </p:spPr>
      </p:pic>
    </p:spTree>
    <p:extLst>
      <p:ext uri="{BB962C8B-B14F-4D97-AF65-F5344CB8AC3E}">
        <p14:creationId xmlns:p14="http://schemas.microsoft.com/office/powerpoint/2010/main" val="3941297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DDA5C2-F54E-424A-8B29-F5E22F295490}" type="datetime1">
              <a:rPr lang="en-US" smtClean="0"/>
              <a:t>2/26/2025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dirty="0"/>
          </a:p>
        </p:txBody>
      </p:sp>
      <p:pic>
        <p:nvPicPr>
          <p:cNvPr id="8" name="Picture 7">
            <a:extLst>
              <a:ext uri="{FF2B5EF4-FFF2-40B4-BE49-F238E27FC236}">
                <a16:creationId xmlns:a16="http://schemas.microsoft.com/office/drawing/2014/main" id="{A2CFA0F0-E651-5DED-EF4E-7A477B87742D}"/>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FEAE7F5A-FD5F-7D36-F257-0E1066488DBF}"/>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23804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4B674-80CD-457F-97BA-6BE2CE12B866}" type="datetime1">
              <a:rPr lang="en-US" smtClean="0"/>
              <a:t>2/26/2025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517DC9-8A81-405E-B75D-536637BEB660}" type="slidenum">
              <a:rPr lang="en-US" smtClean="0"/>
              <a:t>‹#›</a:t>
            </a:fld>
            <a:endParaRPr lang="en-US" dirty="0"/>
          </a:p>
        </p:txBody>
      </p:sp>
    </p:spTree>
    <p:extLst>
      <p:ext uri="{BB962C8B-B14F-4D97-AF65-F5344CB8AC3E}">
        <p14:creationId xmlns:p14="http://schemas.microsoft.com/office/powerpoint/2010/main" val="150514222"/>
      </p:ext>
    </p:extLst>
  </p:cSld>
  <p:clrMap bg1="dk1" tx1="lt1" bg2="dk2" tx2="lt2" accent1="accent1" accent2="accent2" accent3="accent3" accent4="accent4" accent5="accent5" accent6="accent6" hlink="hlink" folHlink="folHlink"/>
  <p:sldLayoutIdLst>
    <p:sldLayoutId id="2147483663" r:id="rId1"/>
    <p:sldLayoutId id="2147483661" r:id="rId2"/>
    <p:sldLayoutId id="2147483662" r:id="rId3"/>
    <p:sldLayoutId id="214748367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E2EF9-937C-542D-A857-68E9D1EBAB6B}"/>
              </a:ext>
            </a:extLst>
          </p:cNvPr>
          <p:cNvSpPr>
            <a:spLocks noGrp="1"/>
          </p:cNvSpPr>
          <p:nvPr>
            <p:ph type="title"/>
          </p:nvPr>
        </p:nvSpPr>
        <p:spPr/>
        <p:txBody>
          <a:bodyPr/>
          <a:lstStyle/>
          <a:p>
            <a:br>
              <a:rPr lang="en-US" dirty="0"/>
            </a:br>
            <a:r>
              <a:rPr lang="en-US" dirty="0"/>
              <a:t>FY26 Capital Budget</a:t>
            </a:r>
          </a:p>
        </p:txBody>
      </p:sp>
      <p:sp>
        <p:nvSpPr>
          <p:cNvPr id="3" name="Text Placeholder 2">
            <a:extLst>
              <a:ext uri="{FF2B5EF4-FFF2-40B4-BE49-F238E27FC236}">
                <a16:creationId xmlns:a16="http://schemas.microsoft.com/office/drawing/2014/main" id="{0E14B190-DC8F-671F-1B68-29CDF01FEEFD}"/>
              </a:ext>
            </a:extLst>
          </p:cNvPr>
          <p:cNvSpPr>
            <a:spLocks noGrp="1"/>
          </p:cNvSpPr>
          <p:nvPr>
            <p:ph type="body" idx="1"/>
          </p:nvPr>
        </p:nvSpPr>
        <p:spPr/>
        <p:txBody>
          <a:bodyPr>
            <a:normAutofit/>
          </a:bodyPr>
          <a:lstStyle/>
          <a:p>
            <a:r>
              <a:rPr lang="en-US" dirty="0"/>
              <a:t>Administration and Misc. Capital Requests</a:t>
            </a:r>
          </a:p>
          <a:p>
            <a:endParaRPr lang="en-US" dirty="0"/>
          </a:p>
        </p:txBody>
      </p:sp>
    </p:spTree>
    <p:extLst>
      <p:ext uri="{BB962C8B-B14F-4D97-AF65-F5344CB8AC3E}">
        <p14:creationId xmlns:p14="http://schemas.microsoft.com/office/powerpoint/2010/main" val="3747991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4000" dirty="0"/>
              <a:t>Middleton Municipal Campus – Use of Stabilization </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274642"/>
          </a:xfrm>
        </p:spPr>
        <p:txBody>
          <a:bodyPr>
            <a:normAutofit fontScale="85000" lnSpcReduction="20000"/>
          </a:bodyPr>
          <a:lstStyle/>
          <a:p>
            <a:r>
              <a:rPr lang="en-US" b="1" dirty="0"/>
              <a:t>Transfer $500,000 of Facilities Project Stabilization Funds </a:t>
            </a:r>
            <a:r>
              <a:rPr lang="en-US" dirty="0"/>
              <a:t>toward the project budget</a:t>
            </a:r>
          </a:p>
          <a:p>
            <a:r>
              <a:rPr lang="en-US" dirty="0"/>
              <a:t>Reduces the amount of principal for the second borrowing (we anticipate a higher interest rate on the second borrowing)</a:t>
            </a:r>
          </a:p>
          <a:p>
            <a:r>
              <a:rPr lang="en-US" dirty="0"/>
              <a:t>Continue to seek additional funding sources and reduce the principal of the second borrowing as we manage the construction project and its budget</a:t>
            </a:r>
          </a:p>
          <a:p>
            <a:r>
              <a:rPr lang="en-US" dirty="0"/>
              <a:t>At the time of the creation of the Facilities Stabilization Fund, one of the purposes was to reduce the ebbs and flows in the debt cycle. When the Town completed the first borrowing in November 2021, those peaks and valleys were not as distinct as anticipated and were blended into the Town's overall debt portfolio</a:t>
            </a:r>
          </a:p>
          <a:p>
            <a:r>
              <a:rPr lang="en-US" dirty="0"/>
              <a:t>The Administration is making this recommendation as we think reducing the second borrowing (and its relative interest) will have an overall high cost savings to the taxpayers. </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352493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CFBAD-90A1-F404-41FC-B3EFC7CB3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3CB2-92BF-D7AD-2739-F3AE36FD9CBB}"/>
              </a:ext>
            </a:extLst>
          </p:cNvPr>
          <p:cNvSpPr>
            <a:spLocks noGrp="1"/>
          </p:cNvSpPr>
          <p:nvPr>
            <p:ph type="title"/>
          </p:nvPr>
        </p:nvSpPr>
        <p:spPr>
          <a:xfrm>
            <a:off x="838200" y="347708"/>
            <a:ext cx="10515600" cy="1325563"/>
          </a:xfrm>
        </p:spPr>
        <p:txBody>
          <a:bodyPr/>
          <a:lstStyle/>
          <a:p>
            <a:r>
              <a:rPr lang="en-US" dirty="0"/>
              <a:t>Assessors – Historic Records Digitization</a:t>
            </a:r>
          </a:p>
        </p:txBody>
      </p:sp>
      <p:sp>
        <p:nvSpPr>
          <p:cNvPr id="4" name="Content Placeholder 3">
            <a:extLst>
              <a:ext uri="{FF2B5EF4-FFF2-40B4-BE49-F238E27FC236}">
                <a16:creationId xmlns:a16="http://schemas.microsoft.com/office/drawing/2014/main" id="{69E70685-33A5-BFC2-F131-382BFDB57FA5}"/>
              </a:ext>
            </a:extLst>
          </p:cNvPr>
          <p:cNvSpPr>
            <a:spLocks noGrp="1"/>
          </p:cNvSpPr>
          <p:nvPr>
            <p:ph idx="1"/>
          </p:nvPr>
        </p:nvSpPr>
        <p:spPr>
          <a:xfrm>
            <a:off x="838200" y="1825625"/>
            <a:ext cx="10515600" cy="3795246"/>
          </a:xfrm>
        </p:spPr>
        <p:txBody>
          <a:bodyPr>
            <a:normAutofit fontScale="92500" lnSpcReduction="20000"/>
          </a:bodyPr>
          <a:lstStyle/>
          <a:p>
            <a:r>
              <a:rPr lang="en-US" sz="3300" dirty="0"/>
              <a:t>One-time process to streamline access to Historic Assessing Department files</a:t>
            </a:r>
          </a:p>
          <a:p>
            <a:r>
              <a:rPr lang="en-US" sz="3300" dirty="0"/>
              <a:t>Increases security in case of damage to physical records</a:t>
            </a:r>
          </a:p>
          <a:p>
            <a:r>
              <a:rPr lang="en-US" sz="3300" dirty="0"/>
              <a:t>Project Duration: FY 26 </a:t>
            </a:r>
            <a:endParaRPr lang="en-US" sz="3400" dirty="0"/>
          </a:p>
          <a:p>
            <a:r>
              <a:rPr lang="en-US" sz="3300" dirty="0"/>
              <a:t>Quote provided by ICC Community Development Solutions and eBizDocs</a:t>
            </a:r>
          </a:p>
          <a:p>
            <a:pPr marL="0" indent="0">
              <a:buNone/>
            </a:pPr>
            <a:endParaRPr lang="en-US" dirty="0"/>
          </a:p>
          <a:p>
            <a:r>
              <a:rPr lang="en-US" sz="3600" b="1" dirty="0"/>
              <a:t>FY26 Capital Request (Free Cash): $26,260</a:t>
            </a:r>
          </a:p>
          <a:p>
            <a:pPr marL="2286000" lvl="5" indent="0">
              <a:buNone/>
            </a:pPr>
            <a:r>
              <a:rPr lang="en-US" sz="2600" b="1" dirty="0"/>
              <a:t>		(CPA if preferred)</a:t>
            </a:r>
          </a:p>
        </p:txBody>
      </p:sp>
      <p:sp>
        <p:nvSpPr>
          <p:cNvPr id="6" name="TextBox 5">
            <a:extLst>
              <a:ext uri="{FF2B5EF4-FFF2-40B4-BE49-F238E27FC236}">
                <a16:creationId xmlns:a16="http://schemas.microsoft.com/office/drawing/2014/main" id="{84411693-549E-9E95-6C26-FE12AEAAEDBD}"/>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1855599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CFBAD-90A1-F404-41FC-B3EFC7CB3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3CB2-92BF-D7AD-2739-F3AE36FD9CBB}"/>
              </a:ext>
            </a:extLst>
          </p:cNvPr>
          <p:cNvSpPr>
            <a:spLocks noGrp="1"/>
          </p:cNvSpPr>
          <p:nvPr>
            <p:ph type="title"/>
          </p:nvPr>
        </p:nvSpPr>
        <p:spPr>
          <a:xfrm>
            <a:off x="838200" y="347708"/>
            <a:ext cx="10515600" cy="1325563"/>
          </a:xfrm>
        </p:spPr>
        <p:txBody>
          <a:bodyPr>
            <a:normAutofit/>
          </a:bodyPr>
          <a:lstStyle/>
          <a:p>
            <a:r>
              <a:rPr lang="en-US" sz="4000" dirty="0"/>
              <a:t>Building Inspection – Commissioner Vehicle</a:t>
            </a:r>
          </a:p>
        </p:txBody>
      </p:sp>
      <p:sp>
        <p:nvSpPr>
          <p:cNvPr id="4" name="Content Placeholder 3">
            <a:extLst>
              <a:ext uri="{FF2B5EF4-FFF2-40B4-BE49-F238E27FC236}">
                <a16:creationId xmlns:a16="http://schemas.microsoft.com/office/drawing/2014/main" id="{69E70685-33A5-BFC2-F131-382BFDB57FA5}"/>
              </a:ext>
            </a:extLst>
          </p:cNvPr>
          <p:cNvSpPr>
            <a:spLocks noGrp="1"/>
          </p:cNvSpPr>
          <p:nvPr>
            <p:ph idx="1"/>
          </p:nvPr>
        </p:nvSpPr>
        <p:spPr>
          <a:xfrm>
            <a:off x="838200" y="1825625"/>
            <a:ext cx="10515600" cy="3795246"/>
          </a:xfrm>
        </p:spPr>
        <p:txBody>
          <a:bodyPr>
            <a:normAutofit/>
          </a:bodyPr>
          <a:lstStyle/>
          <a:p>
            <a:r>
              <a:rPr lang="en-US" sz="3300" dirty="0"/>
              <a:t>Replaces existing 2019 Ford F150</a:t>
            </a:r>
          </a:p>
          <a:p>
            <a:r>
              <a:rPr lang="en-US" sz="3300" dirty="0"/>
              <a:t>2019 vehicle would replace the 2005 Ford Ranger (shared by Conservation, Animal Control, DPW)</a:t>
            </a:r>
          </a:p>
          <a:p>
            <a:r>
              <a:rPr lang="en-US" sz="3300" dirty="0"/>
              <a:t>2005 Ford Ranger would be disposed of</a:t>
            </a:r>
          </a:p>
          <a:p>
            <a:pPr marL="0" indent="0">
              <a:buNone/>
            </a:pPr>
            <a:endParaRPr lang="en-US" dirty="0"/>
          </a:p>
          <a:p>
            <a:r>
              <a:rPr lang="en-US" sz="3600" b="1" dirty="0"/>
              <a:t>FY26 Capital Request (Free Cash): $50,000</a:t>
            </a:r>
          </a:p>
        </p:txBody>
      </p:sp>
      <p:sp>
        <p:nvSpPr>
          <p:cNvPr id="6" name="TextBox 5">
            <a:extLst>
              <a:ext uri="{FF2B5EF4-FFF2-40B4-BE49-F238E27FC236}">
                <a16:creationId xmlns:a16="http://schemas.microsoft.com/office/drawing/2014/main" id="{84411693-549E-9E95-6C26-FE12AEAAEDBD}"/>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1950934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4000" dirty="0"/>
              <a:t>Conservation – Open Space and Recreation Plan Update</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064187"/>
          </a:xfrm>
        </p:spPr>
        <p:txBody>
          <a:bodyPr>
            <a:normAutofit lnSpcReduction="10000"/>
          </a:bodyPr>
          <a:lstStyle/>
          <a:p>
            <a:r>
              <a:rPr lang="en-US" dirty="0"/>
              <a:t>Last updated in 2013</a:t>
            </a:r>
          </a:p>
          <a:p>
            <a:r>
              <a:rPr lang="en-US" dirty="0"/>
              <a:t>Provides direction for the maintenance and enhancement of open space, protects “green infrastructure,” including water supply land, working farms and forests, viable wildlife habitats, parks, recreation areas, trails, and greenways</a:t>
            </a:r>
          </a:p>
          <a:p>
            <a:r>
              <a:rPr lang="en-US" dirty="0"/>
              <a:t>Important for economic development and will feed into future Master Plan Update</a:t>
            </a:r>
          </a:p>
          <a:p>
            <a:pPr marL="0" indent="0">
              <a:buNone/>
            </a:pPr>
            <a:endParaRPr lang="en-US" dirty="0"/>
          </a:p>
          <a:p>
            <a:r>
              <a:rPr lang="en-US" b="1" dirty="0"/>
              <a:t>FY26 Capital Request (Free Cash): $65,000</a:t>
            </a:r>
          </a:p>
          <a:p>
            <a:pPr marL="1371600" lvl="3" indent="0">
              <a:buNone/>
            </a:pPr>
            <a:r>
              <a:rPr lang="en-US" b="1" dirty="0"/>
              <a:t>		(CPA if preferred) </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2647808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4000" dirty="0"/>
              <a:t>Town Building – Additional disposition of Town properties and land</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064187"/>
          </a:xfrm>
        </p:spPr>
        <p:txBody>
          <a:bodyPr>
            <a:normAutofit/>
          </a:bodyPr>
          <a:lstStyle/>
          <a:p>
            <a:r>
              <a:rPr lang="en-US" dirty="0"/>
              <a:t>Original appropriation at ATM 23 - $50,000</a:t>
            </a:r>
          </a:p>
          <a:p>
            <a:r>
              <a:rPr lang="en-US" dirty="0"/>
              <a:t>Will be closed out by upcoming appraisals and initial engineering</a:t>
            </a:r>
          </a:p>
          <a:p>
            <a:r>
              <a:rPr lang="en-US" dirty="0"/>
              <a:t>Additional request will include consulting, regulatory prep and compliance, and additional costs related to disposition</a:t>
            </a:r>
          </a:p>
          <a:p>
            <a:pPr marL="0" indent="0">
              <a:buNone/>
            </a:pPr>
            <a:endParaRPr lang="en-US" dirty="0"/>
          </a:p>
          <a:p>
            <a:r>
              <a:rPr lang="en-US" b="1" dirty="0"/>
              <a:t>FY26 Capital Request (Free Cash): $75,000</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186410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4000" dirty="0"/>
              <a:t>Legal Expenses for 3A Litigation</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064187"/>
          </a:xfrm>
        </p:spPr>
        <p:txBody>
          <a:bodyPr>
            <a:normAutofit/>
          </a:bodyPr>
          <a:lstStyle/>
          <a:p>
            <a:r>
              <a:rPr lang="en-US" dirty="0"/>
              <a:t>Fluctuating situation</a:t>
            </a:r>
          </a:p>
          <a:p>
            <a:r>
              <a:rPr lang="en-US" dirty="0"/>
              <a:t>Placeholder FY 26 </a:t>
            </a:r>
          </a:p>
          <a:p>
            <a:pPr marL="0" indent="0">
              <a:buNone/>
            </a:pPr>
            <a:endParaRPr lang="en-US" dirty="0"/>
          </a:p>
          <a:p>
            <a:r>
              <a:rPr lang="en-US" b="1" dirty="0"/>
              <a:t>FY26 Capital Request (Free Cash): $25,000</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2112147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4000" dirty="0"/>
              <a:t>Middleton Municipal Campus – CPA Requests</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064187"/>
          </a:xfrm>
        </p:spPr>
        <p:txBody>
          <a:bodyPr>
            <a:normAutofit/>
          </a:bodyPr>
          <a:lstStyle/>
          <a:p>
            <a:r>
              <a:rPr lang="en-US" dirty="0"/>
              <a:t>Bart Brown Memorial - $10,000 – CPA funds</a:t>
            </a:r>
          </a:p>
          <a:p>
            <a:r>
              <a:rPr lang="en-US" dirty="0"/>
              <a:t>Time Capsule Project - $7,000 – CPA funds</a:t>
            </a:r>
          </a:p>
          <a:p>
            <a:pPr marL="0" indent="0">
              <a:buNone/>
            </a:pPr>
            <a:endParaRPr lang="en-US" dirty="0"/>
          </a:p>
          <a:p>
            <a:r>
              <a:rPr lang="en-US" b="1" dirty="0"/>
              <a:t>FY26 Capital Requests (CPA Funds): $17,000</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23627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3600" dirty="0"/>
              <a:t>Middleton Municipal Campus – PEG Installation</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499152" y="1740506"/>
            <a:ext cx="11193695" cy="4507941"/>
          </a:xfrm>
        </p:spPr>
        <p:txBody>
          <a:bodyPr>
            <a:normAutofit fontScale="92500" lnSpcReduction="10000"/>
          </a:bodyPr>
          <a:lstStyle/>
          <a:p>
            <a:r>
              <a:rPr lang="en-US" dirty="0"/>
              <a:t>Covers the cost of AV equipment, computers, office equipment, software and other necessary outfitting for PEG (Public, Educational, Government Television) installation at the new municipal campus</a:t>
            </a:r>
          </a:p>
          <a:p>
            <a:r>
              <a:rPr lang="en-US" dirty="0"/>
              <a:t>Reduces the additional debt needed for the project and is an appropriate use of PEG funds as it will outfit the 5 conference/hearing/training rooms on the campus</a:t>
            </a:r>
          </a:p>
          <a:p>
            <a:r>
              <a:rPr lang="en-US" dirty="0"/>
              <a:t>Increases transparency with more boards and committees being able to record meetings at the same time</a:t>
            </a:r>
          </a:p>
          <a:p>
            <a:r>
              <a:rPr lang="en-US" dirty="0"/>
              <a:t>Included in the Ascertainment Hearing completed by the Cable Advisory Committee during the most recent Comcast and Verizon negotiations. </a:t>
            </a:r>
          </a:p>
          <a:p>
            <a:r>
              <a:rPr lang="en-US" b="1" dirty="0"/>
              <a:t>FY26 Capital Request (PEG Funds): $300,000</a:t>
            </a:r>
          </a:p>
          <a:p>
            <a:pPr marL="0" indent="0">
              <a:buNone/>
            </a:pPr>
            <a:endParaRPr lang="en-US" dirty="0"/>
          </a:p>
          <a:p>
            <a:endParaRPr lang="en-US" dirty="0"/>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2920941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normAutofit/>
          </a:bodyPr>
          <a:lstStyle/>
          <a:p>
            <a:r>
              <a:rPr lang="en-US" sz="3600" dirty="0"/>
              <a:t>Middleton Municipal Campus – Use of Free Cash</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4"/>
            <a:ext cx="10515600" cy="4507941"/>
          </a:xfrm>
        </p:spPr>
        <p:txBody>
          <a:bodyPr>
            <a:normAutofit/>
          </a:bodyPr>
          <a:lstStyle/>
          <a:p>
            <a:r>
              <a:rPr lang="en-US" dirty="0"/>
              <a:t>Based on the high Free Cash certification this year, Town Administration and the Finance Director are recommending this appropriation of Free Cash directly to the municipal campus. This will be among many factors contributing to the reduction of the second borrowing, which will see a higher interest rate (original borrowing is at 2.05% and is very unlikely for any future borrowing).</a:t>
            </a:r>
          </a:p>
          <a:p>
            <a:pPr marL="0" indent="0">
              <a:buNone/>
            </a:pPr>
            <a:endParaRPr lang="en-US" dirty="0"/>
          </a:p>
          <a:p>
            <a:r>
              <a:rPr lang="en-US" b="1" dirty="0"/>
              <a:t>FY 26 - Use of Free Cash - $500,000 </a:t>
            </a:r>
            <a:r>
              <a:rPr lang="en-US" dirty="0"/>
              <a:t>– to reduce the second borrowing in effort to avoid higher interest rates</a:t>
            </a:r>
          </a:p>
          <a:p>
            <a:pPr marL="0" indent="0">
              <a:buNone/>
            </a:pPr>
            <a:endParaRPr lang="en-US" dirty="0"/>
          </a:p>
          <a:p>
            <a:endParaRPr lang="en-US" dirty="0"/>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2172839" cy="646331"/>
          </a:xfrm>
          <a:prstGeom prst="rect">
            <a:avLst/>
          </a:prstGeom>
          <a:noFill/>
        </p:spPr>
        <p:txBody>
          <a:bodyPr wrap="none" rtlCol="0">
            <a:spAutoFit/>
          </a:bodyPr>
          <a:lstStyle/>
          <a:p>
            <a:r>
              <a:rPr lang="en-US" dirty="0"/>
              <a:t>FY26 Capital Budget</a:t>
            </a:r>
          </a:p>
          <a:p>
            <a:r>
              <a:rPr lang="en-US" dirty="0"/>
              <a:t>March 1, 2025</a:t>
            </a:r>
          </a:p>
        </p:txBody>
      </p:sp>
    </p:spTree>
    <p:extLst>
      <p:ext uri="{BB962C8B-B14F-4D97-AF65-F5344CB8AC3E}">
        <p14:creationId xmlns:p14="http://schemas.microsoft.com/office/powerpoint/2010/main" val="390377830"/>
      </p:ext>
    </p:extLst>
  </p:cSld>
  <p:clrMapOvr>
    <a:masterClrMapping/>
  </p:clrMapOvr>
</p:sld>
</file>

<file path=ppt/theme/theme1.xml><?xml version="1.0" encoding="utf-8"?>
<a:theme xmlns:a="http://schemas.openxmlformats.org/drawingml/2006/main" name="Office Theme">
  <a:themeElements>
    <a:clrScheme name="Town of Middleton">
      <a:dk1>
        <a:srgbClr val="2C3D53"/>
      </a:dk1>
      <a:lt1>
        <a:sysClr val="window" lastClr="FFFFFF"/>
      </a:lt1>
      <a:dk2>
        <a:srgbClr val="445688"/>
      </a:dk2>
      <a:lt2>
        <a:srgbClr val="6A90BE"/>
      </a:lt2>
      <a:accent1>
        <a:srgbClr val="741E16"/>
      </a:accent1>
      <a:accent2>
        <a:srgbClr val="A2892F"/>
      </a:accent2>
      <a:accent3>
        <a:srgbClr val="EDA8A1"/>
      </a:accent3>
      <a:accent4>
        <a:srgbClr val="E7DAAB"/>
      </a:accent4>
      <a:accent5>
        <a:srgbClr val="C9492C"/>
      </a:accent5>
      <a:accent6>
        <a:srgbClr val="F2F2F2"/>
      </a:accent6>
      <a:hlink>
        <a:srgbClr val="0563C1"/>
      </a:hlink>
      <a:folHlink>
        <a:srgbClr val="A2892F"/>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49d1821-84e2-4be4-a94c-9fb06e4373ed" xsi:nil="true"/>
    <lcf76f155ced4ddcb4097134ff3c332f xmlns="48972418-51b9-467e-9b4b-33c8676b20a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926E4BD8886B4B92C1422A9E3C5D9D" ma:contentTypeVersion="13" ma:contentTypeDescription="Create a new document." ma:contentTypeScope="" ma:versionID="f82f659f8c88962204cbf3a2efafed0d">
  <xsd:schema xmlns:xsd="http://www.w3.org/2001/XMLSchema" xmlns:xs="http://www.w3.org/2001/XMLSchema" xmlns:p="http://schemas.microsoft.com/office/2006/metadata/properties" xmlns:ns2="48972418-51b9-467e-9b4b-33c8676b20a4" xmlns:ns3="649d1821-84e2-4be4-a94c-9fb06e4373ed" targetNamespace="http://schemas.microsoft.com/office/2006/metadata/properties" ma:root="true" ma:fieldsID="19516b3848db798b0aaa4ba38bab2787" ns2:_="" ns3:_="">
    <xsd:import namespace="48972418-51b9-467e-9b4b-33c8676b20a4"/>
    <xsd:import namespace="649d1821-84e2-4be4-a94c-9fb06e4373e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972418-51b9-467e-9b4b-33c8676b20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cdcabfb-5801-4789-b517-2699729408d6"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d1821-84e2-4be4-a94c-9fb06e4373e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c9bdb3e-129f-4220-b9fb-6413cb1e9c46}" ma:internalName="TaxCatchAll" ma:showField="CatchAllData" ma:web="649d1821-84e2-4be4-a94c-9fb06e4373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8E042A-8ABE-4F9E-9A20-61F75F86F7D3}">
  <ds:schemaRefs>
    <ds:schemaRef ds:uri="http://purl.org/dc/dcmitype/"/>
    <ds:schemaRef ds:uri="http://purl.org/dc/elements/1.1/"/>
    <ds:schemaRef ds:uri="48972418-51b9-467e-9b4b-33c8676b20a4"/>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649d1821-84e2-4be4-a94c-9fb06e4373ed"/>
  </ds:schemaRefs>
</ds:datastoreItem>
</file>

<file path=customXml/itemProps2.xml><?xml version="1.0" encoding="utf-8"?>
<ds:datastoreItem xmlns:ds="http://schemas.openxmlformats.org/officeDocument/2006/customXml" ds:itemID="{7D6BCB59-9644-4B78-B357-E9C535429687}">
  <ds:schemaRefs>
    <ds:schemaRef ds:uri="http://schemas.microsoft.com/sharepoint/v3/contenttype/forms"/>
  </ds:schemaRefs>
</ds:datastoreItem>
</file>

<file path=customXml/itemProps3.xml><?xml version="1.0" encoding="utf-8"?>
<ds:datastoreItem xmlns:ds="http://schemas.openxmlformats.org/officeDocument/2006/customXml" ds:itemID="{D724EAD9-BCB4-4FC6-9437-B83A82EC8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972418-51b9-467e-9b4b-33c8676b20a4"/>
    <ds:schemaRef ds:uri="649d1821-84e2-4be4-a94c-9fb06e4373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672</TotalTime>
  <Words>730</Words>
  <Application>Microsoft Office PowerPoint</Application>
  <PresentationFormat>Widescreen</PresentationFormat>
  <Paragraphs>83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Constantia</vt:lpstr>
      <vt:lpstr>Franklin Gothic Book</vt:lpstr>
      <vt:lpstr>Montserrat Variable</vt:lpstr>
      <vt:lpstr>Office Theme</vt:lpstr>
      <vt:lpstr> FY26 Capital Budget</vt:lpstr>
      <vt:lpstr>Assessors – Historic Records Digitization</vt:lpstr>
      <vt:lpstr>Building Inspection – Commissioner Vehicle</vt:lpstr>
      <vt:lpstr>Conservation – Open Space and Recreation Plan Update</vt:lpstr>
      <vt:lpstr>Town Building – Additional disposition of Town properties and land</vt:lpstr>
      <vt:lpstr>Legal Expenses for 3A Litigation</vt:lpstr>
      <vt:lpstr>Middleton Municipal Campus – CPA Requests</vt:lpstr>
      <vt:lpstr>Middleton Municipal Campus – PEG Installation</vt:lpstr>
      <vt:lpstr>Middleton Municipal Campus – Use of Free Cash</vt:lpstr>
      <vt:lpstr>Middleton Municipal Campus – Use of Stabilization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FY26 Capital Budget</dc:title>
  <dc:creator>Jackie Bresnahan</dc:creator>
  <cp:lastModifiedBy>Justin Sultzbach</cp:lastModifiedBy>
  <cp:revision>25</cp:revision>
  <dcterms:created xsi:type="dcterms:W3CDTF">2024-11-06T19:29:45Z</dcterms:created>
  <dcterms:modified xsi:type="dcterms:W3CDTF">2025-02-26T17:50:10Z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0x0101008A926E4BD8886B4B92C1422A9E3C5D9D</vt:lpwstr>
  </property>
  <property fmtid="{D5CDD505-2E9C-101B-9397-08002B2CF9AE}" pid="3" name="MediaServiceImageTags">
    <vt:lpwstr/>
  </property>
</Properties>
</file>