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handoutMasterIdLst>
    <p:handoutMasterId r:id="rId9"/>
  </p:handoutMasterIdLst>
  <p:sldIdLst>
    <p:sldId id="260" r:id="rId5"/>
    <p:sldId id="265" r:id="rId6"/>
    <p:sldId id="26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68ACBA-520A-4160-9840-22D6571FAFDA}" v="7" dt="2025-02-26T14:20:03.1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487" autoAdjust="0"/>
  </p:normalViewPr>
  <p:slideViewPr>
    <p:cSldViewPr snapToGrid="0">
      <p:cViewPr varScale="1">
        <p:scale>
          <a:sx n="70" d="100"/>
          <a:sy n="70" d="100"/>
        </p:scale>
        <p:origin x="1476" y="66"/>
      </p:cViewPr>
      <p:guideLst/>
    </p:cSldViewPr>
  </p:slideViewPr>
  <p:notesTextViewPr>
    <p:cViewPr>
      <p:scale>
        <a:sx n="1" d="1"/>
        <a:sy n="1" d="1"/>
      </p:scale>
      <p:origin x="0" y="0"/>
    </p:cViewPr>
  </p:notesTextViewPr>
  <p:notesViewPr>
    <p:cSldViewPr snapToGrid="0">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B. Carmer" userId="8632092e-17be-4834-a1bf-b11f3cc06a82" providerId="ADAL" clId="{1E68ACBA-520A-4160-9840-22D6571FAFDA}"/>
    <pc:docChg chg="undo custSel addSld delSld modSld sldOrd">
      <pc:chgData name="Anna B. Carmer" userId="8632092e-17be-4834-a1bf-b11f3cc06a82" providerId="ADAL" clId="{1E68ACBA-520A-4160-9840-22D6571FAFDA}" dt="2025-02-26T14:21:13.106" v="4612" actId="20577"/>
      <pc:docMkLst>
        <pc:docMk/>
      </pc:docMkLst>
      <pc:sldChg chg="modSp del mod ord modNotesTx">
        <pc:chgData name="Anna B. Carmer" userId="8632092e-17be-4834-a1bf-b11f3cc06a82" providerId="ADAL" clId="{1E68ACBA-520A-4160-9840-22D6571FAFDA}" dt="2025-02-26T14:21:13.106" v="4612" actId="20577"/>
        <pc:sldMkLst>
          <pc:docMk/>
          <pc:sldMk cId="3747991108" sldId="260"/>
        </pc:sldMkLst>
        <pc:spChg chg="mod">
          <ac:chgData name="Anna B. Carmer" userId="8632092e-17be-4834-a1bf-b11f3cc06a82" providerId="ADAL" clId="{1E68ACBA-520A-4160-9840-22D6571FAFDA}" dt="2025-02-26T13:38:59.542" v="1831" actId="20577"/>
          <ac:spMkLst>
            <pc:docMk/>
            <pc:sldMk cId="3747991108" sldId="260"/>
            <ac:spMk id="2" creationId="{702E2EF9-937C-542D-A857-68E9D1EBAB6B}"/>
          </ac:spMkLst>
        </pc:spChg>
        <pc:spChg chg="mod">
          <ac:chgData name="Anna B. Carmer" userId="8632092e-17be-4834-a1bf-b11f3cc06a82" providerId="ADAL" clId="{1E68ACBA-520A-4160-9840-22D6571FAFDA}" dt="2025-02-26T13:37:03.641" v="1820" actId="20577"/>
          <ac:spMkLst>
            <pc:docMk/>
            <pc:sldMk cId="3747991108" sldId="260"/>
            <ac:spMk id="3" creationId="{0E14B190-DC8F-671F-1B68-29CDF01FEEFD}"/>
          </ac:spMkLst>
        </pc:spChg>
      </pc:sldChg>
      <pc:sldChg chg="del">
        <pc:chgData name="Anna B. Carmer" userId="8632092e-17be-4834-a1bf-b11f3cc06a82" providerId="ADAL" clId="{1E68ACBA-520A-4160-9840-22D6571FAFDA}" dt="2025-02-26T13:12:19.113" v="1191" actId="2696"/>
        <pc:sldMkLst>
          <pc:docMk/>
          <pc:sldMk cId="3851825922" sldId="264"/>
        </pc:sldMkLst>
      </pc:sldChg>
      <pc:sldChg chg="addSp modSp mod modNotesTx">
        <pc:chgData name="Anna B. Carmer" userId="8632092e-17be-4834-a1bf-b11f3cc06a82" providerId="ADAL" clId="{1E68ACBA-520A-4160-9840-22D6571FAFDA}" dt="2025-02-26T14:17:09.985" v="4101" actId="20577"/>
        <pc:sldMkLst>
          <pc:docMk/>
          <pc:sldMk cId="2647808957" sldId="265"/>
        </pc:sldMkLst>
        <pc:spChg chg="mod">
          <ac:chgData name="Anna B. Carmer" userId="8632092e-17be-4834-a1bf-b11f3cc06a82" providerId="ADAL" clId="{1E68ACBA-520A-4160-9840-22D6571FAFDA}" dt="2025-02-26T12:51:43.884" v="22" actId="20577"/>
          <ac:spMkLst>
            <pc:docMk/>
            <pc:sldMk cId="2647808957" sldId="265"/>
            <ac:spMk id="2" creationId="{8C260128-937E-43FD-A369-EC64126ED66D}"/>
          </ac:spMkLst>
        </pc:spChg>
        <pc:spChg chg="add mod">
          <ac:chgData name="Anna B. Carmer" userId="8632092e-17be-4834-a1bf-b11f3cc06a82" providerId="ADAL" clId="{1E68ACBA-520A-4160-9840-22D6571FAFDA}" dt="2025-02-26T13:14:31.913" v="1262" actId="1076"/>
          <ac:spMkLst>
            <pc:docMk/>
            <pc:sldMk cId="2647808957" sldId="265"/>
            <ac:spMk id="3" creationId="{F3210777-0E15-258D-578C-8F20DE312156}"/>
          </ac:spMkLst>
        </pc:spChg>
        <pc:spChg chg="mod">
          <ac:chgData name="Anna B. Carmer" userId="8632092e-17be-4834-a1bf-b11f3cc06a82" providerId="ADAL" clId="{1E68ACBA-520A-4160-9840-22D6571FAFDA}" dt="2025-02-26T13:57:01.962" v="2418" actId="108"/>
          <ac:spMkLst>
            <pc:docMk/>
            <pc:sldMk cId="2647808957" sldId="265"/>
            <ac:spMk id="4" creationId="{EE4127EC-EDC0-4CD6-905C-47D59988FEFB}"/>
          </ac:spMkLst>
        </pc:spChg>
      </pc:sldChg>
      <pc:sldChg chg="addSp delSp modSp add mod modNotesTx">
        <pc:chgData name="Anna B. Carmer" userId="8632092e-17be-4834-a1bf-b11f3cc06a82" providerId="ADAL" clId="{1E68ACBA-520A-4160-9840-22D6571FAFDA}" dt="2025-02-26T14:21:02.728" v="4611" actId="20577"/>
        <pc:sldMkLst>
          <pc:docMk/>
          <pc:sldMk cId="1855599722" sldId="266"/>
        </pc:sldMkLst>
        <pc:spChg chg="mod">
          <ac:chgData name="Anna B. Carmer" userId="8632092e-17be-4834-a1bf-b11f3cc06a82" providerId="ADAL" clId="{1E68ACBA-520A-4160-9840-22D6571FAFDA}" dt="2025-02-26T13:02:01.362" v="385" actId="20577"/>
          <ac:spMkLst>
            <pc:docMk/>
            <pc:sldMk cId="1855599722" sldId="266"/>
            <ac:spMk id="2" creationId="{D4183CB2-92BF-D7AD-2739-F3AE36FD9CBB}"/>
          </ac:spMkLst>
        </pc:spChg>
        <pc:spChg chg="mod">
          <ac:chgData name="Anna B. Carmer" userId="8632092e-17be-4834-a1bf-b11f3cc06a82" providerId="ADAL" clId="{1E68ACBA-520A-4160-9840-22D6571FAFDA}" dt="2025-02-26T13:59:12.506" v="2592" actId="20577"/>
          <ac:spMkLst>
            <pc:docMk/>
            <pc:sldMk cId="1855599722" sldId="266"/>
            <ac:spMk id="4" creationId="{69E70685-33A5-BFC2-F131-382BFDB57FA5}"/>
          </ac:spMkLst>
        </pc:spChg>
        <pc:spChg chg="add del mod">
          <ac:chgData name="Anna B. Carmer" userId="8632092e-17be-4834-a1bf-b11f3cc06a82" providerId="ADAL" clId="{1E68ACBA-520A-4160-9840-22D6571FAFDA}" dt="2025-02-26T13:14:59" v="1265" actId="478"/>
          <ac:spMkLst>
            <pc:docMk/>
            <pc:sldMk cId="1855599722" sldId="266"/>
            <ac:spMk id="5" creationId="{2E30C9B7-059A-1CA0-D5CE-D2651A6F8332}"/>
          </ac:spMkLst>
        </pc:spChg>
        <pc:spChg chg="add mod">
          <ac:chgData name="Anna B. Carmer" userId="8632092e-17be-4834-a1bf-b11f3cc06a82" providerId="ADAL" clId="{1E68ACBA-520A-4160-9840-22D6571FAFDA}" dt="2025-02-26T13:15:06.730" v="1266"/>
          <ac:spMkLst>
            <pc:docMk/>
            <pc:sldMk cId="1855599722" sldId="266"/>
            <ac:spMk id="6" creationId="{84411693-549E-9E95-6C26-FE12AEAAEDBD}"/>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643F95-EC90-A9B6-9BF9-85B658BB31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2D7244C-7C1C-82F3-3DD0-B8D62F2459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1E5640-A7F7-419C-9BA2-81559DEC0555}" type="datetimeFigureOut">
              <a:rPr lang="en-US" smtClean="0"/>
              <a:t>2/26/2025</a:t>
            </a:fld>
            <a:endParaRPr lang="en-US"/>
          </a:p>
        </p:txBody>
      </p:sp>
      <p:sp>
        <p:nvSpPr>
          <p:cNvPr id="4" name="Footer Placeholder 3">
            <a:extLst>
              <a:ext uri="{FF2B5EF4-FFF2-40B4-BE49-F238E27FC236}">
                <a16:creationId xmlns:a16="http://schemas.microsoft.com/office/drawing/2014/main" id="{240A1412-9F97-F3FF-1C45-0463B21BC62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40F70E-CDD9-2439-982A-1521B567F14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6C7DC6-8817-4A8F-AE8A-36029BC1084A}" type="slidenum">
              <a:rPr lang="en-US" smtClean="0"/>
              <a:t>‹#›</a:t>
            </a:fld>
            <a:endParaRPr lang="en-US"/>
          </a:p>
        </p:txBody>
      </p:sp>
      <p:pic>
        <p:nvPicPr>
          <p:cNvPr id="7" name="Picture 6">
            <a:extLst>
              <a:ext uri="{FF2B5EF4-FFF2-40B4-BE49-F238E27FC236}">
                <a16:creationId xmlns:a16="http://schemas.microsoft.com/office/drawing/2014/main" id="{8070F80C-8BA3-6567-E1C5-5D4497F03B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84" y="1100470"/>
            <a:ext cx="1152001" cy="384000"/>
          </a:xfrm>
          <a:prstGeom prst="rect">
            <a:avLst/>
          </a:prstGeom>
        </p:spPr>
      </p:pic>
    </p:spTree>
    <p:extLst>
      <p:ext uri="{BB962C8B-B14F-4D97-AF65-F5344CB8AC3E}">
        <p14:creationId xmlns:p14="http://schemas.microsoft.com/office/powerpoint/2010/main" val="134945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C4ACC-7229-43B2-879F-E48E60163EAF}" type="datetimeFigureOut">
              <a:rPr lang="en-US" smtClean="0"/>
              <a:t>2/26/2025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79FBF-3C35-46F9-B1FC-F5E300706918}" type="slidenum">
              <a:rPr lang="en-US" smtClean="0"/>
              <a:t>‹#›</a:t>
            </a:fld>
            <a:endParaRPr lang="en-US"/>
          </a:p>
        </p:txBody>
      </p:sp>
    </p:spTree>
    <p:extLst>
      <p:ext uri="{BB962C8B-B14F-4D97-AF65-F5344CB8AC3E}">
        <p14:creationId xmlns:p14="http://schemas.microsoft.com/office/powerpoint/2010/main" val="2301220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79FBF-3C35-46F9-B1FC-F5E300706918}" type="slidenum">
              <a:rPr lang="en-US" smtClean="0"/>
              <a:t>1</a:t>
            </a:fld>
            <a:endParaRPr lang="en-US"/>
          </a:p>
        </p:txBody>
      </p:sp>
    </p:spTree>
    <p:extLst>
      <p:ext uri="{BB962C8B-B14F-4D97-AF65-F5344CB8AC3E}">
        <p14:creationId xmlns:p14="http://schemas.microsoft.com/office/powerpoint/2010/main" val="4185579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C2C2C"/>
                </a:solidFill>
                <a:effectLst/>
                <a:latin typeface="Montserrat Variable"/>
              </a:rPr>
              <a:t>The Town is expected to update our Housing Production Plan (HPP) every 5 years in accordance with Mass General Law. The HPP is a proactive strategy to plan for the development of housing to meet community needs. It includes a needs assessment, affordable housing goals, and implementation strategies. Middleton's most recent plan expired in 2024. A Housing Production Plan includes annual goals which, if met, are one way for the Town to achieve safe harbor status under M.G.L. Chapter 40B and have more control over housing development projects. </a:t>
            </a:r>
          </a:p>
          <a:p>
            <a:pPr algn="l"/>
            <a:endParaRPr lang="en-US" b="0" i="0" dirty="0">
              <a:solidFill>
                <a:srgbClr val="2C2C2C"/>
              </a:solidFill>
              <a:effectLst/>
              <a:latin typeface="Montserrat Variable"/>
            </a:endParaRPr>
          </a:p>
          <a:p>
            <a:pPr algn="l"/>
            <a:r>
              <a:rPr lang="en-US" b="0" i="0" dirty="0">
                <a:solidFill>
                  <a:srgbClr val="2C2C2C"/>
                </a:solidFill>
                <a:effectLst/>
                <a:latin typeface="Montserrat Variable"/>
              </a:rPr>
              <a:t>I requested two quotes to estimate the project cost, one from an independent consultant, Karen Sunnarborg, who has completed dozens of housing production plans for Massachusetts towns, and one from our regional planning agency, MAPC. Based on their respective quotes, I estimate a total project cost of $42,000, which I am requesting from CPA funds. </a:t>
            </a:r>
          </a:p>
          <a:p>
            <a:pPr algn="l"/>
            <a:endParaRPr lang="en-US" b="0" i="0" dirty="0">
              <a:solidFill>
                <a:srgbClr val="2C2C2C"/>
              </a:solidFill>
              <a:effectLst/>
              <a:latin typeface="Montserrat Variable"/>
            </a:endParaRPr>
          </a:p>
          <a:p>
            <a:pPr algn="l"/>
            <a:r>
              <a:rPr lang="en-US" b="0" i="0" dirty="0">
                <a:solidFill>
                  <a:srgbClr val="2C2C2C"/>
                </a:solidFill>
                <a:effectLst/>
                <a:latin typeface="Montserrat Variable"/>
              </a:rPr>
              <a:t>This project should take around 9 months to complete. I anticipate starting in October and completing the plan by June 2026.</a:t>
            </a:r>
          </a:p>
          <a:p>
            <a:pPr algn="l"/>
            <a:endParaRPr lang="en-US" b="0" i="0" dirty="0">
              <a:solidFill>
                <a:srgbClr val="2C2C2C"/>
              </a:solidFill>
              <a:effectLst/>
              <a:latin typeface="Montserrat Variable"/>
            </a:endParaRPr>
          </a:p>
          <a:p>
            <a:pPr algn="l"/>
            <a:r>
              <a:rPr lang="en-US" b="0" i="0" dirty="0">
                <a:solidFill>
                  <a:srgbClr val="2C2C2C"/>
                </a:solidFill>
                <a:effectLst/>
                <a:latin typeface="Montserrat Variable"/>
              </a:rPr>
              <a:t>(MAPC @ $68,000, KS @ $35,000)</a:t>
            </a:r>
          </a:p>
        </p:txBody>
      </p:sp>
      <p:sp>
        <p:nvSpPr>
          <p:cNvPr id="4" name="Slide Number Placeholder 3"/>
          <p:cNvSpPr>
            <a:spLocks noGrp="1"/>
          </p:cNvSpPr>
          <p:nvPr>
            <p:ph type="sldNum" sz="quarter" idx="5"/>
          </p:nvPr>
        </p:nvSpPr>
        <p:spPr/>
        <p:txBody>
          <a:bodyPr/>
          <a:lstStyle/>
          <a:p>
            <a:fld id="{F8079FBF-3C35-46F9-B1FC-F5E300706918}" type="slidenum">
              <a:rPr lang="en-US" smtClean="0"/>
              <a:t>2</a:t>
            </a:fld>
            <a:endParaRPr lang="en-US"/>
          </a:p>
        </p:txBody>
      </p:sp>
    </p:spTree>
    <p:extLst>
      <p:ext uri="{BB962C8B-B14F-4D97-AF65-F5344CB8AC3E}">
        <p14:creationId xmlns:p14="http://schemas.microsoft.com/office/powerpoint/2010/main" val="50228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C2C2C"/>
                </a:solidFill>
                <a:effectLst/>
                <a:latin typeface="Montserrat Variable"/>
              </a:rPr>
              <a:t>This request is for funding to digitize all Planning Department project files, including historical and recent Planning Board and Zoning Board of Appeals project files. When completed, all Planning Department files will be easily accessible and searchable in an online database. This will streamline public requests for project information and offer a quick way to understand the history of a property. It will also increase the security of files in case of damage to physical records. It will be helpful to complete this project in 2025-2026 before the Planning Department moves to the new municipal building in order to have uninterrupted access to files during the transition. </a:t>
            </a:r>
          </a:p>
          <a:p>
            <a:endParaRPr lang="en-US" b="0" i="0" dirty="0">
              <a:solidFill>
                <a:srgbClr val="2C2C2C"/>
              </a:solidFill>
              <a:effectLst/>
              <a:latin typeface="Montserrat Variable"/>
            </a:endParaRPr>
          </a:p>
          <a:p>
            <a:pPr algn="l"/>
            <a:r>
              <a:rPr lang="en-US" b="0" i="0" dirty="0">
                <a:solidFill>
                  <a:srgbClr val="2C2C2C"/>
                </a:solidFill>
                <a:effectLst/>
                <a:latin typeface="Montserrat Variable"/>
              </a:rPr>
              <a:t>On recommendation from other Departments who have recently digitized files, I requested a quote from ICC Community Development Solutions and eBizDocs, who work together to complete the project. Based on the combined quote, I estimate a total project cost of $55,000, which I am requesting from free cash. </a:t>
            </a:r>
          </a:p>
          <a:p>
            <a:pPr algn="l"/>
            <a:endParaRPr lang="en-US" b="0" i="0" dirty="0">
              <a:solidFill>
                <a:srgbClr val="2C2C2C"/>
              </a:solidFill>
              <a:effectLst/>
              <a:latin typeface="Montserrat Variable"/>
            </a:endParaRPr>
          </a:p>
          <a:p>
            <a:pPr algn="l"/>
            <a:r>
              <a:rPr lang="en-US" b="0" i="0" dirty="0">
                <a:solidFill>
                  <a:srgbClr val="2C2C2C"/>
                </a:solidFill>
                <a:effectLst/>
                <a:latin typeface="Montserrat Variable"/>
              </a:rPr>
              <a:t>This project should take around 6 months to complete. I anticipate starting in July and completing the project by December 2025.</a:t>
            </a:r>
          </a:p>
          <a:p>
            <a:endParaRPr lang="en-US" dirty="0"/>
          </a:p>
        </p:txBody>
      </p:sp>
      <p:sp>
        <p:nvSpPr>
          <p:cNvPr id="4" name="Slide Number Placeholder 3"/>
          <p:cNvSpPr>
            <a:spLocks noGrp="1"/>
          </p:cNvSpPr>
          <p:nvPr>
            <p:ph type="sldNum" sz="quarter" idx="5"/>
          </p:nvPr>
        </p:nvSpPr>
        <p:spPr/>
        <p:txBody>
          <a:bodyPr/>
          <a:lstStyle/>
          <a:p>
            <a:fld id="{F8079FBF-3C35-46F9-B1FC-F5E300706918}" type="slidenum">
              <a:rPr lang="en-US" smtClean="0"/>
              <a:t>3</a:t>
            </a:fld>
            <a:endParaRPr lang="en-US"/>
          </a:p>
        </p:txBody>
      </p:sp>
    </p:spTree>
    <p:extLst>
      <p:ext uri="{BB962C8B-B14F-4D97-AF65-F5344CB8AC3E}">
        <p14:creationId xmlns:p14="http://schemas.microsoft.com/office/powerpoint/2010/main" val="4709671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36726"/>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D5C279-83CE-4E16-A270-3926728DF00D}"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a:p>
        </p:txBody>
      </p:sp>
      <p:pic>
        <p:nvPicPr>
          <p:cNvPr id="7" name="Picture 6">
            <a:extLst>
              <a:ext uri="{FF2B5EF4-FFF2-40B4-BE49-F238E27FC236}">
                <a16:creationId xmlns:a16="http://schemas.microsoft.com/office/drawing/2014/main" id="{8F8C39A4-6771-AFD7-96D7-FD447B06DBBA}"/>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4EFBE7B9-915B-2AD7-97E9-81CDC195EE0F}"/>
              </a:ext>
            </a:extLst>
          </p:cNvPr>
          <p:cNvCxnSpPr/>
          <p:nvPr userDrawn="1"/>
        </p:nvCxnSpPr>
        <p:spPr>
          <a:xfrm>
            <a:off x="243840" y="4589463"/>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0032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CA245C-B2D9-4AA2-BE99-01F776A30EB1}"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a:p>
        </p:txBody>
      </p:sp>
      <p:pic>
        <p:nvPicPr>
          <p:cNvPr id="8" name="Picture 7">
            <a:extLst>
              <a:ext uri="{FF2B5EF4-FFF2-40B4-BE49-F238E27FC236}">
                <a16:creationId xmlns:a16="http://schemas.microsoft.com/office/drawing/2014/main" id="{1D5DD496-8C74-FF4B-E633-BD58B13B8F1B}"/>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E5D76448-0E48-E4AD-4793-96FC1629DCB5}"/>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987432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7A7B15-3E4E-43B1-B65C-F6D3A9A9F6D7}"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a:p>
        </p:txBody>
      </p:sp>
      <p:pic>
        <p:nvPicPr>
          <p:cNvPr id="7" name="Picture 6">
            <a:extLst>
              <a:ext uri="{FF2B5EF4-FFF2-40B4-BE49-F238E27FC236}">
                <a16:creationId xmlns:a16="http://schemas.microsoft.com/office/drawing/2014/main" id="{358B3014-55CD-B70C-E3EF-CB05FDE6426C}"/>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EBDF20C3-8A21-B26B-BC52-C24AE34390E8}"/>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56830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733520F8-FEBA-B055-8712-70DD2B9EB02D}"/>
              </a:ext>
            </a:extLst>
          </p:cNvPr>
          <p:cNvPicPr>
            <a:picLocks noChangeAspect="1"/>
          </p:cNvPicPr>
          <p:nvPr userDrawn="1"/>
        </p:nvPicPr>
        <p:blipFill>
          <a:blip r:embed="rId2"/>
          <a:stretch>
            <a:fillRect/>
          </a:stretch>
        </p:blipFill>
        <p:spPr>
          <a:xfrm>
            <a:off x="10357339" y="6202003"/>
            <a:ext cx="1749669" cy="581743"/>
          </a:xfrm>
          <a:prstGeom prst="rect">
            <a:avLst/>
          </a:prstGeom>
        </p:spPr>
      </p:pic>
      <p:sp>
        <p:nvSpPr>
          <p:cNvPr id="11" name="Date Placeholder 10">
            <a:extLst>
              <a:ext uri="{FF2B5EF4-FFF2-40B4-BE49-F238E27FC236}">
                <a16:creationId xmlns:a16="http://schemas.microsoft.com/office/drawing/2014/main" id="{F8952D8B-690D-EF01-FC0A-0806A7F7B13F}"/>
              </a:ext>
            </a:extLst>
          </p:cNvPr>
          <p:cNvSpPr>
            <a:spLocks noGrp="1"/>
          </p:cNvSpPr>
          <p:nvPr>
            <p:ph type="dt" sz="half" idx="10"/>
          </p:nvPr>
        </p:nvSpPr>
        <p:spPr/>
        <p:txBody>
          <a:bodyPr/>
          <a:lstStyle/>
          <a:p>
            <a:fld id="{F2B4B674-80CD-457F-97BA-6BE2CE12B866}" type="datetime1">
              <a:rPr lang="en-US" smtClean="0"/>
              <a:t>2/26/2025</a:t>
            </a:fld>
            <a:endParaRPr lang="en-US"/>
          </a:p>
        </p:txBody>
      </p:sp>
      <p:sp>
        <p:nvSpPr>
          <p:cNvPr id="12" name="Footer Placeholder 11">
            <a:extLst>
              <a:ext uri="{FF2B5EF4-FFF2-40B4-BE49-F238E27FC236}">
                <a16:creationId xmlns:a16="http://schemas.microsoft.com/office/drawing/2014/main" id="{F88EB470-27A2-DB5D-DC4E-D6FB33657A65}"/>
              </a:ext>
            </a:extLst>
          </p:cNvPr>
          <p:cNvSpPr>
            <a:spLocks noGrp="1"/>
          </p:cNvSpPr>
          <p:nvPr>
            <p:ph type="ftr" sz="quarter" idx="11"/>
          </p:nvPr>
        </p:nvSpPr>
        <p:spPr/>
        <p:txBody>
          <a:bodyPr/>
          <a:lstStyle/>
          <a:p>
            <a:endParaRPr lang="en-US"/>
          </a:p>
        </p:txBody>
      </p:sp>
      <p:sp>
        <p:nvSpPr>
          <p:cNvPr id="13" name="Slide Number Placeholder 12">
            <a:extLst>
              <a:ext uri="{FF2B5EF4-FFF2-40B4-BE49-F238E27FC236}">
                <a16:creationId xmlns:a16="http://schemas.microsoft.com/office/drawing/2014/main" id="{EFD6BB01-C5B2-617C-A5D4-13E199F9138C}"/>
              </a:ext>
            </a:extLst>
          </p:cNvPr>
          <p:cNvSpPr>
            <a:spLocks noGrp="1"/>
          </p:cNvSpPr>
          <p:nvPr>
            <p:ph type="sldNum" sz="quarter" idx="12"/>
          </p:nvPr>
        </p:nvSpPr>
        <p:spPr/>
        <p:txBody>
          <a:bodyPr/>
          <a:lstStyle/>
          <a:p>
            <a:fld id="{73517DC9-8A81-405E-B75D-536637BEB660}" type="slidenum">
              <a:rPr lang="en-US" smtClean="0"/>
              <a:t>‹#›</a:t>
            </a:fld>
            <a:endParaRPr lang="en-US"/>
          </a:p>
        </p:txBody>
      </p:sp>
      <p:cxnSp>
        <p:nvCxnSpPr>
          <p:cNvPr id="4" name="Straight Connector 3">
            <a:extLst>
              <a:ext uri="{FF2B5EF4-FFF2-40B4-BE49-F238E27FC236}">
                <a16:creationId xmlns:a16="http://schemas.microsoft.com/office/drawing/2014/main" id="{56AB210E-A096-C072-3F5B-0318F1AA1851}"/>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4123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91345F1C-FB47-5FEA-7734-7BD138357F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13264" y="6126953"/>
            <a:ext cx="1888444" cy="629481"/>
          </a:xfrm>
          <a:prstGeom prst="rect">
            <a:avLst/>
          </a:prstGeom>
        </p:spPr>
      </p:pic>
      <p:sp>
        <p:nvSpPr>
          <p:cNvPr id="10" name="Title 9">
            <a:extLst>
              <a:ext uri="{FF2B5EF4-FFF2-40B4-BE49-F238E27FC236}">
                <a16:creationId xmlns:a16="http://schemas.microsoft.com/office/drawing/2014/main" id="{BEC9687E-EB89-2E4C-A105-08FB3F090B9F}"/>
              </a:ext>
            </a:extLst>
          </p:cNvPr>
          <p:cNvSpPr>
            <a:spLocks noGrp="1"/>
          </p:cNvSpPr>
          <p:nvPr>
            <p:ph type="title"/>
          </p:nvPr>
        </p:nvSpPr>
        <p:spPr/>
        <p:txBody>
          <a:bodyPr/>
          <a:lstStyle/>
          <a:p>
            <a:r>
              <a:rPr lang="en-US"/>
              <a:t>Click to edit Master title style</a:t>
            </a:r>
          </a:p>
        </p:txBody>
      </p:sp>
      <p:sp>
        <p:nvSpPr>
          <p:cNvPr id="15" name="Picture Placeholder 14">
            <a:extLst>
              <a:ext uri="{FF2B5EF4-FFF2-40B4-BE49-F238E27FC236}">
                <a16:creationId xmlns:a16="http://schemas.microsoft.com/office/drawing/2014/main" id="{4FF8DEB9-3010-245B-E09E-E034394AD18B}"/>
              </a:ext>
            </a:extLst>
          </p:cNvPr>
          <p:cNvSpPr>
            <a:spLocks noGrp="1"/>
          </p:cNvSpPr>
          <p:nvPr>
            <p:ph type="pic" sz="quarter" idx="10"/>
          </p:nvPr>
        </p:nvSpPr>
        <p:spPr>
          <a:xfrm>
            <a:off x="838200" y="2005013"/>
            <a:ext cx="6116638" cy="2962275"/>
          </a:xfrm>
        </p:spPr>
        <p:txBody>
          <a:bodyPr/>
          <a:lstStyle/>
          <a:p>
            <a:endParaRPr lang="en-US"/>
          </a:p>
        </p:txBody>
      </p:sp>
      <p:cxnSp>
        <p:nvCxnSpPr>
          <p:cNvPr id="2" name="Straight Connector 1">
            <a:extLst>
              <a:ext uri="{FF2B5EF4-FFF2-40B4-BE49-F238E27FC236}">
                <a16:creationId xmlns:a16="http://schemas.microsoft.com/office/drawing/2014/main" id="{47B1DDF2-A347-2158-E8E1-656061FC1373}"/>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3470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0DE378-87DC-4A2B-B88F-2CF30B2DBF40}" type="datetime1">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17DC9-8A81-405E-B75D-536637BEB660}" type="slidenum">
              <a:rPr lang="en-US" smtClean="0"/>
              <a:t>‹#›</a:t>
            </a:fld>
            <a:endParaRPr lang="en-US"/>
          </a:p>
        </p:txBody>
      </p:sp>
      <p:pic>
        <p:nvPicPr>
          <p:cNvPr id="7" name="Picture 6">
            <a:extLst>
              <a:ext uri="{FF2B5EF4-FFF2-40B4-BE49-F238E27FC236}">
                <a16:creationId xmlns:a16="http://schemas.microsoft.com/office/drawing/2014/main" id="{226A4E17-A32D-97C6-C86A-448C457AA914}"/>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8" name="Straight Connector 7">
            <a:extLst>
              <a:ext uri="{FF2B5EF4-FFF2-40B4-BE49-F238E27FC236}">
                <a16:creationId xmlns:a16="http://schemas.microsoft.com/office/drawing/2014/main" id="{FA16F177-CD73-F253-A1BF-BFE527B06E11}"/>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582815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D3C24-5EE8-7334-4A69-7C088AB3E0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40CE4A-B003-471A-F1BD-98F67F03FF80}"/>
              </a:ext>
            </a:extLst>
          </p:cNvPr>
          <p:cNvSpPr>
            <a:spLocks noGrp="1"/>
          </p:cNvSpPr>
          <p:nvPr>
            <p:ph type="dt" sz="half" idx="10"/>
          </p:nvPr>
        </p:nvSpPr>
        <p:spPr/>
        <p:txBody>
          <a:bodyPr/>
          <a:lstStyle/>
          <a:p>
            <a:fld id="{F2B4B674-80CD-457F-97BA-6BE2CE12B866}" type="datetime1">
              <a:rPr lang="en-US" smtClean="0"/>
              <a:t>2/26/2025</a:t>
            </a:fld>
            <a:endParaRPr lang="en-US"/>
          </a:p>
        </p:txBody>
      </p:sp>
      <p:sp>
        <p:nvSpPr>
          <p:cNvPr id="4" name="Footer Placeholder 3">
            <a:extLst>
              <a:ext uri="{FF2B5EF4-FFF2-40B4-BE49-F238E27FC236}">
                <a16:creationId xmlns:a16="http://schemas.microsoft.com/office/drawing/2014/main" id="{DDEACC96-C4FE-72AE-C18C-6240171BA8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A19AE2-5361-306B-12AA-BB3A12DF5DA0}"/>
              </a:ext>
            </a:extLst>
          </p:cNvPr>
          <p:cNvSpPr>
            <a:spLocks noGrp="1"/>
          </p:cNvSpPr>
          <p:nvPr>
            <p:ph type="sldNum" sz="quarter" idx="12"/>
          </p:nvPr>
        </p:nvSpPr>
        <p:spPr/>
        <p:txBody>
          <a:bodyPr/>
          <a:lstStyle/>
          <a:p>
            <a:fld id="{73517DC9-8A81-405E-B75D-536637BEB660}" type="slidenum">
              <a:rPr lang="en-US" smtClean="0"/>
              <a:t>‹#›</a:t>
            </a:fld>
            <a:endParaRPr lang="en-US"/>
          </a:p>
        </p:txBody>
      </p:sp>
      <p:cxnSp>
        <p:nvCxnSpPr>
          <p:cNvPr id="6" name="Straight Connector 5">
            <a:extLst>
              <a:ext uri="{FF2B5EF4-FFF2-40B4-BE49-F238E27FC236}">
                <a16:creationId xmlns:a16="http://schemas.microsoft.com/office/drawing/2014/main" id="{5981FD69-2089-43C9-446E-EFA658CAA630}"/>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88615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195892-3BAB-4991-A867-0834A88DF382}"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a:p>
        </p:txBody>
      </p:sp>
      <p:pic>
        <p:nvPicPr>
          <p:cNvPr id="8" name="Picture 7">
            <a:extLst>
              <a:ext uri="{FF2B5EF4-FFF2-40B4-BE49-F238E27FC236}">
                <a16:creationId xmlns:a16="http://schemas.microsoft.com/office/drawing/2014/main" id="{E292C799-3227-994A-0186-819BBECBAB1C}"/>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60DF6343-D849-D8DF-10F2-A889D4BF1963}"/>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9199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AAC6EB-2C8A-40CD-8BEB-DA0F9A7915A8}" type="datetime1">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517DC9-8A81-405E-B75D-536637BEB660}" type="slidenum">
              <a:rPr lang="en-US" smtClean="0"/>
              <a:t>‹#›</a:t>
            </a:fld>
            <a:endParaRPr lang="en-US"/>
          </a:p>
        </p:txBody>
      </p:sp>
      <p:pic>
        <p:nvPicPr>
          <p:cNvPr id="10" name="Picture 9">
            <a:extLst>
              <a:ext uri="{FF2B5EF4-FFF2-40B4-BE49-F238E27FC236}">
                <a16:creationId xmlns:a16="http://schemas.microsoft.com/office/drawing/2014/main" id="{9150FEE9-C697-9B54-B05C-F1BF71C724B6}"/>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11" name="Straight Connector 10">
            <a:extLst>
              <a:ext uri="{FF2B5EF4-FFF2-40B4-BE49-F238E27FC236}">
                <a16:creationId xmlns:a16="http://schemas.microsoft.com/office/drawing/2014/main" id="{8926B297-CECC-0FFB-F92A-7A82770DDB5B}"/>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0856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3A8D60-66CF-41C3-A221-46534C52F116}" type="datetime1">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517DC9-8A81-405E-B75D-536637BEB660}" type="slidenum">
              <a:rPr lang="en-US" smtClean="0"/>
              <a:t>‹#›</a:t>
            </a:fld>
            <a:endParaRPr lang="en-US"/>
          </a:p>
        </p:txBody>
      </p:sp>
      <p:pic>
        <p:nvPicPr>
          <p:cNvPr id="6" name="Picture 5">
            <a:extLst>
              <a:ext uri="{FF2B5EF4-FFF2-40B4-BE49-F238E27FC236}">
                <a16:creationId xmlns:a16="http://schemas.microsoft.com/office/drawing/2014/main" id="{B5EA03C0-81B9-0144-C90C-251F108FF5B9}"/>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7" name="Straight Connector 6">
            <a:extLst>
              <a:ext uri="{FF2B5EF4-FFF2-40B4-BE49-F238E27FC236}">
                <a16:creationId xmlns:a16="http://schemas.microsoft.com/office/drawing/2014/main" id="{4FDFF3F7-9634-04E5-9D6A-41C2394A3FE6}"/>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9090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E8D8A-06DC-464D-8847-188750768C1C}" type="datetime1">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517DC9-8A81-405E-B75D-536637BEB660}" type="slidenum">
              <a:rPr lang="en-US" smtClean="0"/>
              <a:t>‹#›</a:t>
            </a:fld>
            <a:endParaRPr lang="en-US"/>
          </a:p>
        </p:txBody>
      </p:sp>
      <p:pic>
        <p:nvPicPr>
          <p:cNvPr id="5" name="Picture 4">
            <a:extLst>
              <a:ext uri="{FF2B5EF4-FFF2-40B4-BE49-F238E27FC236}">
                <a16:creationId xmlns:a16="http://schemas.microsoft.com/office/drawing/2014/main" id="{A426DDA8-2A6B-FAB5-6AAE-496701A8F396}"/>
              </a:ext>
            </a:extLst>
          </p:cNvPr>
          <p:cNvPicPr>
            <a:picLocks noChangeAspect="1"/>
          </p:cNvPicPr>
          <p:nvPr userDrawn="1"/>
        </p:nvPicPr>
        <p:blipFill>
          <a:blip r:embed="rId2"/>
          <a:stretch>
            <a:fillRect/>
          </a:stretch>
        </p:blipFill>
        <p:spPr>
          <a:xfrm>
            <a:off x="10357339" y="6202003"/>
            <a:ext cx="1749669" cy="581743"/>
          </a:xfrm>
          <a:prstGeom prst="rect">
            <a:avLst/>
          </a:prstGeom>
        </p:spPr>
      </p:pic>
    </p:spTree>
    <p:extLst>
      <p:ext uri="{BB962C8B-B14F-4D97-AF65-F5344CB8AC3E}">
        <p14:creationId xmlns:p14="http://schemas.microsoft.com/office/powerpoint/2010/main" val="3941297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DDA5C2-F54E-424A-8B29-F5E22F295490}" type="datetime1">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517DC9-8A81-405E-B75D-536637BEB660}" type="slidenum">
              <a:rPr lang="en-US" smtClean="0"/>
              <a:t>‹#›</a:t>
            </a:fld>
            <a:endParaRPr lang="en-US"/>
          </a:p>
        </p:txBody>
      </p:sp>
      <p:pic>
        <p:nvPicPr>
          <p:cNvPr id="8" name="Picture 7">
            <a:extLst>
              <a:ext uri="{FF2B5EF4-FFF2-40B4-BE49-F238E27FC236}">
                <a16:creationId xmlns:a16="http://schemas.microsoft.com/office/drawing/2014/main" id="{A2CFA0F0-E651-5DED-EF4E-7A477B87742D}"/>
              </a:ext>
            </a:extLst>
          </p:cNvPr>
          <p:cNvPicPr>
            <a:picLocks noChangeAspect="1"/>
          </p:cNvPicPr>
          <p:nvPr userDrawn="1"/>
        </p:nvPicPr>
        <p:blipFill>
          <a:blip r:embed="rId2"/>
          <a:stretch>
            <a:fillRect/>
          </a:stretch>
        </p:blipFill>
        <p:spPr>
          <a:xfrm>
            <a:off x="10357339" y="6202003"/>
            <a:ext cx="1749669" cy="581743"/>
          </a:xfrm>
          <a:prstGeom prst="rect">
            <a:avLst/>
          </a:prstGeom>
        </p:spPr>
      </p:pic>
      <p:cxnSp>
        <p:nvCxnSpPr>
          <p:cNvPr id="9" name="Straight Connector 8">
            <a:extLst>
              <a:ext uri="{FF2B5EF4-FFF2-40B4-BE49-F238E27FC236}">
                <a16:creationId xmlns:a16="http://schemas.microsoft.com/office/drawing/2014/main" id="{FEAE7F5A-FD5F-7D36-F257-0E1066488DBF}"/>
              </a:ext>
            </a:extLst>
          </p:cNvPr>
          <p:cNvCxnSpPr/>
          <p:nvPr userDrawn="1"/>
        </p:nvCxnSpPr>
        <p:spPr>
          <a:xfrm>
            <a:off x="243840" y="1573784"/>
            <a:ext cx="1170432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23804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4B674-80CD-457F-97BA-6BE2CE12B866}" type="datetime1">
              <a:rPr lang="en-US" smtClean="0"/>
              <a:t>2/26/2025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517DC9-8A81-405E-B75D-536637BEB660}" type="slidenum">
              <a:rPr lang="en-US" smtClean="0"/>
              <a:t>‹#›</a:t>
            </a:fld>
            <a:endParaRPr lang="en-US"/>
          </a:p>
        </p:txBody>
      </p:sp>
    </p:spTree>
    <p:extLst>
      <p:ext uri="{BB962C8B-B14F-4D97-AF65-F5344CB8AC3E}">
        <p14:creationId xmlns:p14="http://schemas.microsoft.com/office/powerpoint/2010/main" val="150514222"/>
      </p:ext>
    </p:extLst>
  </p:cSld>
  <p:clrMap bg1="dk1" tx1="lt1" bg2="dk2" tx2="lt2" accent1="accent1" accent2="accent2" accent3="accent3" accent4="accent4" accent5="accent5" accent6="accent6" hlink="hlink" folHlink="folHlink"/>
  <p:sldLayoutIdLst>
    <p:sldLayoutId id="2147483663" r:id="rId1"/>
    <p:sldLayoutId id="2147483661" r:id="rId2"/>
    <p:sldLayoutId id="2147483662" r:id="rId3"/>
    <p:sldLayoutId id="214748367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E2EF9-937C-542D-A857-68E9D1EBAB6B}"/>
              </a:ext>
            </a:extLst>
          </p:cNvPr>
          <p:cNvSpPr>
            <a:spLocks noGrp="1"/>
          </p:cNvSpPr>
          <p:nvPr>
            <p:ph type="title"/>
          </p:nvPr>
        </p:nvSpPr>
        <p:spPr/>
        <p:txBody>
          <a:bodyPr/>
          <a:lstStyle/>
          <a:p>
            <a:r>
              <a:rPr lang="en-US" dirty="0"/>
              <a:t>Planning Department</a:t>
            </a:r>
            <a:br>
              <a:rPr lang="en-US" dirty="0"/>
            </a:br>
            <a:r>
              <a:rPr lang="en-US" dirty="0"/>
              <a:t>FY26 Capital Budget</a:t>
            </a:r>
          </a:p>
        </p:txBody>
      </p:sp>
      <p:sp>
        <p:nvSpPr>
          <p:cNvPr id="3" name="Text Placeholder 2">
            <a:extLst>
              <a:ext uri="{FF2B5EF4-FFF2-40B4-BE49-F238E27FC236}">
                <a16:creationId xmlns:a16="http://schemas.microsoft.com/office/drawing/2014/main" id="{0E14B190-DC8F-671F-1B68-29CDF01FEEFD}"/>
              </a:ext>
            </a:extLst>
          </p:cNvPr>
          <p:cNvSpPr>
            <a:spLocks noGrp="1"/>
          </p:cNvSpPr>
          <p:nvPr>
            <p:ph type="body" idx="1"/>
          </p:nvPr>
        </p:nvSpPr>
        <p:spPr/>
        <p:txBody>
          <a:bodyPr>
            <a:normAutofit/>
          </a:bodyPr>
          <a:lstStyle/>
          <a:p>
            <a:r>
              <a:rPr lang="en-US" dirty="0"/>
              <a:t>Anna Bury Carmer, Planning Director</a:t>
            </a:r>
          </a:p>
          <a:p>
            <a:endParaRPr lang="en-US" dirty="0"/>
          </a:p>
        </p:txBody>
      </p:sp>
    </p:spTree>
    <p:extLst>
      <p:ext uri="{BB962C8B-B14F-4D97-AF65-F5344CB8AC3E}">
        <p14:creationId xmlns:p14="http://schemas.microsoft.com/office/powerpoint/2010/main" val="3747991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0128-937E-43FD-A369-EC64126ED66D}"/>
              </a:ext>
            </a:extLst>
          </p:cNvPr>
          <p:cNvSpPr>
            <a:spLocks noGrp="1"/>
          </p:cNvSpPr>
          <p:nvPr>
            <p:ph type="title"/>
          </p:nvPr>
        </p:nvSpPr>
        <p:spPr>
          <a:xfrm>
            <a:off x="838200" y="347708"/>
            <a:ext cx="10515600" cy="1325563"/>
          </a:xfrm>
        </p:spPr>
        <p:txBody>
          <a:bodyPr/>
          <a:lstStyle/>
          <a:p>
            <a:r>
              <a:rPr lang="en-US" dirty="0"/>
              <a:t>Housing Production Plan</a:t>
            </a:r>
          </a:p>
        </p:txBody>
      </p:sp>
      <p:sp>
        <p:nvSpPr>
          <p:cNvPr id="4" name="Content Placeholder 3">
            <a:extLst>
              <a:ext uri="{FF2B5EF4-FFF2-40B4-BE49-F238E27FC236}">
                <a16:creationId xmlns:a16="http://schemas.microsoft.com/office/drawing/2014/main" id="{EE4127EC-EDC0-4CD6-905C-47D59988FEFB}"/>
              </a:ext>
            </a:extLst>
          </p:cNvPr>
          <p:cNvSpPr>
            <a:spLocks noGrp="1"/>
          </p:cNvSpPr>
          <p:nvPr>
            <p:ph idx="1"/>
          </p:nvPr>
        </p:nvSpPr>
        <p:spPr>
          <a:xfrm>
            <a:off x="838200" y="1825625"/>
            <a:ext cx="10515600" cy="2937964"/>
          </a:xfrm>
        </p:spPr>
        <p:txBody>
          <a:bodyPr>
            <a:normAutofit fontScale="92500"/>
          </a:bodyPr>
          <a:lstStyle/>
          <a:p>
            <a:r>
              <a:rPr lang="en-US" dirty="0"/>
              <a:t>Updated every 5 years in accordance with Mass General Law</a:t>
            </a:r>
          </a:p>
          <a:p>
            <a:r>
              <a:rPr lang="en-US" dirty="0"/>
              <a:t>HPP provides a route for the Town to achieve 40B safe harbor status </a:t>
            </a:r>
          </a:p>
          <a:p>
            <a:r>
              <a:rPr lang="en-US" dirty="0"/>
              <a:t>Project duration: 9 months, October 2025 - June 2026</a:t>
            </a:r>
          </a:p>
          <a:p>
            <a:r>
              <a:rPr lang="en-US" dirty="0"/>
              <a:t>Quotes provided by Karen Sunnarborg Consulting and MAPC</a:t>
            </a:r>
          </a:p>
          <a:p>
            <a:pPr marL="0" indent="0">
              <a:buNone/>
            </a:pPr>
            <a:endParaRPr lang="en-US" dirty="0"/>
          </a:p>
          <a:p>
            <a:r>
              <a:rPr lang="en-US" b="1" dirty="0"/>
              <a:t>FY26 Capital Request (CPA Funds): $42,000</a:t>
            </a:r>
          </a:p>
        </p:txBody>
      </p:sp>
      <p:sp>
        <p:nvSpPr>
          <p:cNvPr id="3" name="TextBox 2">
            <a:extLst>
              <a:ext uri="{FF2B5EF4-FFF2-40B4-BE49-F238E27FC236}">
                <a16:creationId xmlns:a16="http://schemas.microsoft.com/office/drawing/2014/main" id="{F3210777-0E15-258D-578C-8F20DE312156}"/>
              </a:ext>
            </a:extLst>
          </p:cNvPr>
          <p:cNvSpPr txBox="1"/>
          <p:nvPr/>
        </p:nvSpPr>
        <p:spPr>
          <a:xfrm>
            <a:off x="160105" y="6100266"/>
            <a:ext cx="4306115" cy="646331"/>
          </a:xfrm>
          <a:prstGeom prst="rect">
            <a:avLst/>
          </a:prstGeom>
          <a:noFill/>
        </p:spPr>
        <p:txBody>
          <a:bodyPr wrap="none" rtlCol="0">
            <a:spAutoFit/>
          </a:bodyPr>
          <a:lstStyle/>
          <a:p>
            <a:r>
              <a:rPr lang="en-US" dirty="0"/>
              <a:t>Planning Department FY26 Capital Budget</a:t>
            </a:r>
          </a:p>
          <a:p>
            <a:r>
              <a:rPr lang="en-US" dirty="0"/>
              <a:t>March 1, 2025</a:t>
            </a:r>
          </a:p>
        </p:txBody>
      </p:sp>
    </p:spTree>
    <p:extLst>
      <p:ext uri="{BB962C8B-B14F-4D97-AF65-F5344CB8AC3E}">
        <p14:creationId xmlns:p14="http://schemas.microsoft.com/office/powerpoint/2010/main" val="2647808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CFBAD-90A1-F404-41FC-B3EFC7CB3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3CB2-92BF-D7AD-2739-F3AE36FD9CBB}"/>
              </a:ext>
            </a:extLst>
          </p:cNvPr>
          <p:cNvSpPr>
            <a:spLocks noGrp="1"/>
          </p:cNvSpPr>
          <p:nvPr>
            <p:ph type="title"/>
          </p:nvPr>
        </p:nvSpPr>
        <p:spPr>
          <a:xfrm>
            <a:off x="838200" y="347708"/>
            <a:ext cx="10515600" cy="1325563"/>
          </a:xfrm>
        </p:spPr>
        <p:txBody>
          <a:bodyPr/>
          <a:lstStyle/>
          <a:p>
            <a:r>
              <a:rPr lang="en-US" dirty="0"/>
              <a:t>Digitize Planning Department Files</a:t>
            </a:r>
          </a:p>
        </p:txBody>
      </p:sp>
      <p:sp>
        <p:nvSpPr>
          <p:cNvPr id="4" name="Content Placeholder 3">
            <a:extLst>
              <a:ext uri="{FF2B5EF4-FFF2-40B4-BE49-F238E27FC236}">
                <a16:creationId xmlns:a16="http://schemas.microsoft.com/office/drawing/2014/main" id="{69E70685-33A5-BFC2-F131-382BFDB57FA5}"/>
              </a:ext>
            </a:extLst>
          </p:cNvPr>
          <p:cNvSpPr>
            <a:spLocks noGrp="1"/>
          </p:cNvSpPr>
          <p:nvPr>
            <p:ph idx="1"/>
          </p:nvPr>
        </p:nvSpPr>
        <p:spPr>
          <a:xfrm>
            <a:off x="838200" y="1825625"/>
            <a:ext cx="10515600" cy="2937964"/>
          </a:xfrm>
        </p:spPr>
        <p:txBody>
          <a:bodyPr>
            <a:normAutofit fontScale="77500" lnSpcReduction="20000"/>
          </a:bodyPr>
          <a:lstStyle/>
          <a:p>
            <a:r>
              <a:rPr lang="en-US" sz="3300" dirty="0"/>
              <a:t>One-time process to streamline access to Planning Department files</a:t>
            </a:r>
          </a:p>
          <a:p>
            <a:r>
              <a:rPr lang="en-US" sz="3300" dirty="0"/>
              <a:t>Increases security in case of damage to physical records</a:t>
            </a:r>
          </a:p>
          <a:p>
            <a:r>
              <a:rPr lang="en-US" sz="3300" dirty="0"/>
              <a:t>Project Duration: 6 months</a:t>
            </a:r>
            <a:r>
              <a:rPr lang="en-US" sz="3400" dirty="0"/>
              <a:t>, July – December 2025</a:t>
            </a:r>
          </a:p>
          <a:p>
            <a:r>
              <a:rPr lang="en-US" sz="3300" dirty="0"/>
              <a:t>Quote provided by ICC Community Development Solutions and eBizDocs</a:t>
            </a:r>
          </a:p>
          <a:p>
            <a:pPr marL="0" indent="0">
              <a:buNone/>
            </a:pPr>
            <a:endParaRPr lang="en-US" dirty="0"/>
          </a:p>
          <a:p>
            <a:r>
              <a:rPr lang="en-US" sz="3600" b="1" dirty="0"/>
              <a:t>FY26 Capital Request (Free Cash): $55,000</a:t>
            </a:r>
          </a:p>
        </p:txBody>
      </p:sp>
      <p:sp>
        <p:nvSpPr>
          <p:cNvPr id="6" name="TextBox 5">
            <a:extLst>
              <a:ext uri="{FF2B5EF4-FFF2-40B4-BE49-F238E27FC236}">
                <a16:creationId xmlns:a16="http://schemas.microsoft.com/office/drawing/2014/main" id="{84411693-549E-9E95-6C26-FE12AEAAEDBD}"/>
              </a:ext>
            </a:extLst>
          </p:cNvPr>
          <p:cNvSpPr txBox="1"/>
          <p:nvPr/>
        </p:nvSpPr>
        <p:spPr>
          <a:xfrm>
            <a:off x="160105" y="6100266"/>
            <a:ext cx="4306115" cy="646331"/>
          </a:xfrm>
          <a:prstGeom prst="rect">
            <a:avLst/>
          </a:prstGeom>
          <a:noFill/>
        </p:spPr>
        <p:txBody>
          <a:bodyPr wrap="none" rtlCol="0">
            <a:spAutoFit/>
          </a:bodyPr>
          <a:lstStyle/>
          <a:p>
            <a:r>
              <a:rPr lang="en-US" dirty="0"/>
              <a:t>Planning Department FY26 Capital Budget</a:t>
            </a:r>
          </a:p>
          <a:p>
            <a:r>
              <a:rPr lang="en-US" dirty="0"/>
              <a:t>March 1, 2025</a:t>
            </a:r>
          </a:p>
        </p:txBody>
      </p:sp>
    </p:spTree>
    <p:extLst>
      <p:ext uri="{BB962C8B-B14F-4D97-AF65-F5344CB8AC3E}">
        <p14:creationId xmlns:p14="http://schemas.microsoft.com/office/powerpoint/2010/main" val="1855599722"/>
      </p:ext>
    </p:extLst>
  </p:cSld>
  <p:clrMapOvr>
    <a:masterClrMapping/>
  </p:clrMapOvr>
</p:sld>
</file>

<file path=ppt/theme/theme1.xml><?xml version="1.0" encoding="utf-8"?>
<a:theme xmlns:a="http://schemas.openxmlformats.org/drawingml/2006/main" name="Office Theme">
  <a:themeElements>
    <a:clrScheme name="Town of Middleton">
      <a:dk1>
        <a:srgbClr val="2C3D53"/>
      </a:dk1>
      <a:lt1>
        <a:sysClr val="window" lastClr="FFFFFF"/>
      </a:lt1>
      <a:dk2>
        <a:srgbClr val="445688"/>
      </a:dk2>
      <a:lt2>
        <a:srgbClr val="6A90BE"/>
      </a:lt2>
      <a:accent1>
        <a:srgbClr val="741E16"/>
      </a:accent1>
      <a:accent2>
        <a:srgbClr val="A2892F"/>
      </a:accent2>
      <a:accent3>
        <a:srgbClr val="EDA8A1"/>
      </a:accent3>
      <a:accent4>
        <a:srgbClr val="E7DAAB"/>
      </a:accent4>
      <a:accent5>
        <a:srgbClr val="C9492C"/>
      </a:accent5>
      <a:accent6>
        <a:srgbClr val="F2F2F2"/>
      </a:accent6>
      <a:hlink>
        <a:srgbClr val="0563C1"/>
      </a:hlink>
      <a:folHlink>
        <a:srgbClr val="A2892F"/>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926E4BD8886B4B92C1422A9E3C5D9D" ma:contentTypeVersion="13" ma:contentTypeDescription="Create a new document." ma:contentTypeScope="" ma:versionID="f82f659f8c88962204cbf3a2efafed0d">
  <xsd:schema xmlns:xsd="http://www.w3.org/2001/XMLSchema" xmlns:xs="http://www.w3.org/2001/XMLSchema" xmlns:p="http://schemas.microsoft.com/office/2006/metadata/properties" xmlns:ns2="48972418-51b9-467e-9b4b-33c8676b20a4" xmlns:ns3="649d1821-84e2-4be4-a94c-9fb06e4373ed" targetNamespace="http://schemas.microsoft.com/office/2006/metadata/properties" ma:root="true" ma:fieldsID="19516b3848db798b0aaa4ba38bab2787" ns2:_="" ns3:_="">
    <xsd:import namespace="48972418-51b9-467e-9b4b-33c8676b20a4"/>
    <xsd:import namespace="649d1821-84e2-4be4-a94c-9fb06e4373e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972418-51b9-467e-9b4b-33c8676b20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cdcabfb-5801-4789-b517-2699729408d6"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d1821-84e2-4be4-a94c-9fb06e4373e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c9bdb3e-129f-4220-b9fb-6413cb1e9c46}" ma:internalName="TaxCatchAll" ma:showField="CatchAllData" ma:web="649d1821-84e2-4be4-a94c-9fb06e4373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49d1821-84e2-4be4-a94c-9fb06e4373ed" xsi:nil="true"/>
    <lcf76f155ced4ddcb4097134ff3c332f xmlns="48972418-51b9-467e-9b4b-33c8676b20a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24EAD9-BCB4-4FC6-9437-B83A82EC8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972418-51b9-467e-9b4b-33c8676b20a4"/>
    <ds:schemaRef ds:uri="649d1821-84e2-4be4-a94c-9fb06e4373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8E042A-8ABE-4F9E-9A20-61F75F86F7D3}">
  <ds:schemaRefs>
    <ds:schemaRef ds:uri="http://purl.org/dc/dcmitype/"/>
    <ds:schemaRef ds:uri="http://purl.org/dc/elements/1.1/"/>
    <ds:schemaRef ds:uri="48972418-51b9-467e-9b4b-33c8676b20a4"/>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649d1821-84e2-4be4-a94c-9fb06e4373ed"/>
  </ds:schemaRefs>
</ds:datastoreItem>
</file>

<file path=customXml/itemProps3.xml><?xml version="1.0" encoding="utf-8"?>
<ds:datastoreItem xmlns:ds="http://schemas.openxmlformats.org/officeDocument/2006/customXml" ds:itemID="{7D6BCB59-9644-4B78-B357-E9C5354296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550</TotalTime>
  <Words>532</Words>
  <Application>Microsoft Office PowerPoint</Application>
  <PresentationFormat>Widescreen</PresentationFormat>
  <Paragraphs>35</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Constantia</vt:lpstr>
      <vt:lpstr>Franklin Gothic Book</vt:lpstr>
      <vt:lpstr>Montserrat Variable</vt:lpstr>
      <vt:lpstr>Office Theme</vt:lpstr>
      <vt:lpstr>Planning Department FY26 Capital Budget</vt:lpstr>
      <vt:lpstr>Housing Production Plan</vt:lpstr>
      <vt:lpstr>Digitize Planning Department Files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FY26 Capital Budget</dc:title>
  <dc:creator>Jackie Bresnahan</dc:creator>
  <cp:lastModifiedBy>Anna B. Carmer</cp:lastModifiedBy>
  <cp:revision>17</cp:revision>
  <dcterms:created xsi:type="dcterms:W3CDTF">2024-11-06T19:29:45Z</dcterms:created>
  <dcterms:modified xsi:type="dcterms:W3CDTF">2025-02-26T14:21:13Z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0x0101008A926E4BD8886B4B92C1422A9E3C5D9D</vt:lpwstr>
  </property>
  <property fmtid="{D5CDD505-2E9C-101B-9397-08002B2CF9AE}" pid="3" name="MediaServiceImageTags">
    <vt:lpwstr/>
  </property>
</Properties>
</file>